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7" r:id="rId4"/>
  </p:sldMasterIdLst>
  <p:notesMasterIdLst>
    <p:notesMasterId r:id="rId40"/>
  </p:notesMasterIdLst>
  <p:handoutMasterIdLst>
    <p:handoutMasterId r:id="rId41"/>
  </p:handoutMasterIdLst>
  <p:sldIdLst>
    <p:sldId id="256" r:id="rId5"/>
    <p:sldId id="310" r:id="rId6"/>
    <p:sldId id="328" r:id="rId7"/>
    <p:sldId id="347" r:id="rId8"/>
    <p:sldId id="311" r:id="rId9"/>
    <p:sldId id="261" r:id="rId10"/>
    <p:sldId id="312" r:id="rId11"/>
    <p:sldId id="313" r:id="rId12"/>
    <p:sldId id="339" r:id="rId13"/>
    <p:sldId id="318" r:id="rId14"/>
    <p:sldId id="340" r:id="rId15"/>
    <p:sldId id="341" r:id="rId16"/>
    <p:sldId id="342" r:id="rId17"/>
    <p:sldId id="335" r:id="rId18"/>
    <p:sldId id="337" r:id="rId19"/>
    <p:sldId id="320" r:id="rId20"/>
    <p:sldId id="321" r:id="rId21"/>
    <p:sldId id="334" r:id="rId22"/>
    <p:sldId id="323" r:id="rId23"/>
    <p:sldId id="324" r:id="rId24"/>
    <p:sldId id="329" r:id="rId25"/>
    <p:sldId id="330" r:id="rId26"/>
    <p:sldId id="326" r:id="rId27"/>
    <p:sldId id="338" r:id="rId28"/>
    <p:sldId id="302" r:id="rId29"/>
    <p:sldId id="333" r:id="rId30"/>
    <p:sldId id="327" r:id="rId31"/>
    <p:sldId id="303" r:id="rId32"/>
    <p:sldId id="336" r:id="rId33"/>
    <p:sldId id="343" r:id="rId34"/>
    <p:sldId id="344" r:id="rId35"/>
    <p:sldId id="345" r:id="rId36"/>
    <p:sldId id="331" r:id="rId37"/>
    <p:sldId id="276" r:id="rId38"/>
    <p:sldId id="34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516" autoAdjust="0"/>
  </p:normalViewPr>
  <p:slideViewPr>
    <p:cSldViewPr snapToGrid="0">
      <p:cViewPr varScale="1">
        <p:scale>
          <a:sx n="86" d="100"/>
          <a:sy n="86" d="100"/>
        </p:scale>
        <p:origin x="1554" y="7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7/28/2024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074017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a:t>
            </a:r>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425241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a:t>
            </a:r>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1522918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t>
            </a:r>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1952918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t>
            </a:r>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4235715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a:t>
            </a:r>
            <a:r>
              <a:rPr lang="en-US" dirty="0">
                <a:solidFill>
                  <a:schemeClr val="accent6"/>
                </a:solidFill>
              </a:rPr>
              <a:t>emphasizing unparalleled flexibility and convenience for customers.</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2004411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VB</a:t>
            </a:r>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3261861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GB</a:t>
            </a:r>
          </a:p>
          <a:p>
            <a:r>
              <a:rPr lang="en-US" b="0" i="0" dirty="0">
                <a:solidFill>
                  <a:srgbClr val="ECECEC"/>
                </a:solidFill>
                <a:effectLst/>
                <a:highlight>
                  <a:srgbClr val="212121"/>
                </a:highlight>
                <a:latin typeface="Söhne"/>
              </a:rPr>
              <a:t>When working with keywords we looked for keywords that had hidden value that provided opportunities for us, and keywords that have a consumer </a:t>
            </a:r>
            <a:r>
              <a:rPr lang="en-US" b="0" i="0" dirty="0" err="1">
                <a:solidFill>
                  <a:srgbClr val="ECECEC"/>
                </a:solidFill>
                <a:effectLst/>
                <a:highlight>
                  <a:srgbClr val="212121"/>
                </a:highlight>
                <a:latin typeface="Söhne"/>
              </a:rPr>
              <a:t>transcational</a:t>
            </a:r>
            <a:r>
              <a:rPr lang="en-US" b="0" i="0" dirty="0">
                <a:solidFill>
                  <a:srgbClr val="ECECEC"/>
                </a:solidFill>
                <a:effectLst/>
                <a:highlight>
                  <a:srgbClr val="212121"/>
                </a:highlight>
                <a:latin typeface="Söhne"/>
              </a:rPr>
              <a:t> intention</a:t>
            </a:r>
          </a:p>
          <a:p>
            <a:r>
              <a:rPr lang="en-US" b="0" i="0" dirty="0">
                <a:solidFill>
                  <a:srgbClr val="ECECEC"/>
                </a:solidFill>
                <a:effectLst/>
                <a:highlight>
                  <a:srgbClr val="212121"/>
                </a:highlight>
                <a:latin typeface="Söhne"/>
              </a:rPr>
              <a:t>Most important keyword traffic that had high monthly </a:t>
            </a:r>
            <a:r>
              <a:rPr lang="en-US" b="0" i="0" dirty="0" err="1">
                <a:solidFill>
                  <a:srgbClr val="ECECEC"/>
                </a:solidFill>
                <a:effectLst/>
                <a:highlight>
                  <a:srgbClr val="212121"/>
                </a:highlight>
                <a:latin typeface="Söhne"/>
              </a:rPr>
              <a:t>coulme</a:t>
            </a:r>
            <a:r>
              <a:rPr lang="en-US" b="0" i="0" dirty="0">
                <a:solidFill>
                  <a:srgbClr val="ECECEC"/>
                </a:solidFill>
                <a:effectLst/>
                <a:highlight>
                  <a:srgbClr val="212121"/>
                </a:highlight>
                <a:latin typeface="Söhne"/>
              </a:rPr>
              <a:t> and low keyword difficulty, a low keyword difficulty provides a niche and </a:t>
            </a:r>
            <a:r>
              <a:rPr lang="en-US" b="0" i="0" dirty="0" err="1">
                <a:solidFill>
                  <a:srgbClr val="ECECEC"/>
                </a:solidFill>
                <a:effectLst/>
                <a:highlight>
                  <a:srgbClr val="212121"/>
                </a:highlight>
                <a:latin typeface="Söhne"/>
              </a:rPr>
              <a:t>mesaurment</a:t>
            </a:r>
            <a:r>
              <a:rPr lang="en-US" b="0" i="0" dirty="0">
                <a:solidFill>
                  <a:srgbClr val="ECECEC"/>
                </a:solidFill>
                <a:effectLst/>
                <a:highlight>
                  <a:srgbClr val="212121"/>
                </a:highlight>
                <a:latin typeface="Söhne"/>
              </a:rPr>
              <a:t> of </a:t>
            </a:r>
            <a:r>
              <a:rPr lang="en-US" b="0" i="0" dirty="0" err="1">
                <a:solidFill>
                  <a:srgbClr val="ECECEC"/>
                </a:solidFill>
                <a:effectLst/>
                <a:highlight>
                  <a:srgbClr val="212121"/>
                </a:highlight>
                <a:latin typeface="Söhne"/>
              </a:rPr>
              <a:t>groeth</a:t>
            </a:r>
            <a:r>
              <a:rPr lang="en-US" b="0" i="0" dirty="0">
                <a:solidFill>
                  <a:srgbClr val="ECECEC"/>
                </a:solidFill>
                <a:effectLst/>
                <a:highlight>
                  <a:srgbClr val="212121"/>
                </a:highlight>
                <a:latin typeface="Söhne"/>
              </a:rPr>
              <a:t> for those keywords</a:t>
            </a:r>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3561182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GB</a:t>
            </a:r>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1840381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GB</a:t>
            </a:r>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1271585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t>
            </a:r>
          </a:p>
        </p:txBody>
      </p:sp>
      <p:sp>
        <p:nvSpPr>
          <p:cNvPr id="4" name="Slide Number Placeholder 3"/>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1147597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GB</a:t>
            </a:r>
          </a:p>
          <a:p>
            <a:endParaRPr lang="en-US" dirty="0"/>
          </a:p>
          <a:p>
            <a:r>
              <a:rPr lang="en-US" dirty="0"/>
              <a:t>Wayfair is in the e-commerce industry</a:t>
            </a:r>
          </a:p>
          <a:p>
            <a:r>
              <a:rPr lang="en-US" dirty="0"/>
              <a:t> that serve home improvement furniture &amp; appliances</a:t>
            </a:r>
          </a:p>
          <a:p>
            <a:r>
              <a:rPr lang="en-US" dirty="0"/>
              <a:t>There online presence: has ..</a:t>
            </a:r>
          </a:p>
          <a:p>
            <a:r>
              <a:rPr lang="en-US" dirty="0"/>
              <a:t> Authority Score is a compound metric that grades the overall quality of a website </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4112576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VB</a:t>
            </a:r>
          </a:p>
        </p:txBody>
      </p:sp>
      <p:sp>
        <p:nvSpPr>
          <p:cNvPr id="4" name="Slide Number Placeholder 3"/>
          <p:cNvSpPr>
            <a:spLocks noGrp="1"/>
          </p:cNvSpPr>
          <p:nvPr>
            <p:ph type="sldNum" sz="quarter" idx="5"/>
          </p:nvPr>
        </p:nvSpPr>
        <p:spPr/>
        <p:txBody>
          <a:bodyPr/>
          <a:lstStyle/>
          <a:p>
            <a:fld id="{D4B9A9E5-4F7F-4A7D-9DE1-899232329269}" type="slidenum">
              <a:rPr lang="en-US" smtClean="0"/>
              <a:t>25</a:t>
            </a:fld>
            <a:endParaRPr lang="en-US" dirty="0"/>
          </a:p>
        </p:txBody>
      </p:sp>
    </p:spTree>
    <p:extLst>
      <p:ext uri="{BB962C8B-B14F-4D97-AF65-F5344CB8AC3E}">
        <p14:creationId xmlns:p14="http://schemas.microsoft.com/office/powerpoint/2010/main" val="331978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EB</a:t>
            </a:r>
          </a:p>
        </p:txBody>
      </p:sp>
      <p:sp>
        <p:nvSpPr>
          <p:cNvPr id="4" name="Slide Number Placeholder 3"/>
          <p:cNvSpPr>
            <a:spLocks noGrp="1"/>
          </p:cNvSpPr>
          <p:nvPr>
            <p:ph type="sldNum" sz="quarter" idx="5"/>
          </p:nvPr>
        </p:nvSpPr>
        <p:spPr/>
        <p:txBody>
          <a:bodyPr/>
          <a:lstStyle/>
          <a:p>
            <a:fld id="{D4B9A9E5-4F7F-4A7D-9DE1-899232329269}" type="slidenum">
              <a:rPr lang="en-US" smtClean="0"/>
              <a:t>26</a:t>
            </a:fld>
            <a:endParaRPr lang="en-US" dirty="0"/>
          </a:p>
        </p:txBody>
      </p:sp>
    </p:spTree>
    <p:extLst>
      <p:ext uri="{BB962C8B-B14F-4D97-AF65-F5344CB8AC3E}">
        <p14:creationId xmlns:p14="http://schemas.microsoft.com/office/powerpoint/2010/main" val="3686144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a:t>
            </a:r>
          </a:p>
        </p:txBody>
      </p:sp>
      <p:sp>
        <p:nvSpPr>
          <p:cNvPr id="4" name="Slide Number Placeholder 3"/>
          <p:cNvSpPr>
            <a:spLocks noGrp="1"/>
          </p:cNvSpPr>
          <p:nvPr>
            <p:ph type="sldNum" sz="quarter" idx="5"/>
          </p:nvPr>
        </p:nvSpPr>
        <p:spPr/>
        <p:txBody>
          <a:bodyPr/>
          <a:lstStyle/>
          <a:p>
            <a:fld id="{D4B9A9E5-4F7F-4A7D-9DE1-899232329269}" type="slidenum">
              <a:rPr lang="en-US" smtClean="0"/>
              <a:t>28</a:t>
            </a:fld>
            <a:endParaRPr lang="en-US" dirty="0"/>
          </a:p>
        </p:txBody>
      </p:sp>
    </p:spTree>
    <p:extLst>
      <p:ext uri="{BB962C8B-B14F-4D97-AF65-F5344CB8AC3E}">
        <p14:creationId xmlns:p14="http://schemas.microsoft.com/office/powerpoint/2010/main" val="370844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a:t>
            </a:r>
          </a:p>
        </p:txBody>
      </p:sp>
      <p:sp>
        <p:nvSpPr>
          <p:cNvPr id="4" name="Slide Number Placeholder 3"/>
          <p:cNvSpPr>
            <a:spLocks noGrp="1"/>
          </p:cNvSpPr>
          <p:nvPr>
            <p:ph type="sldNum" sz="quarter" idx="5"/>
          </p:nvPr>
        </p:nvSpPr>
        <p:spPr/>
        <p:txBody>
          <a:bodyPr/>
          <a:lstStyle/>
          <a:p>
            <a:fld id="{D4B9A9E5-4F7F-4A7D-9DE1-899232329269}" type="slidenum">
              <a:rPr lang="en-US" smtClean="0"/>
              <a:t>29</a:t>
            </a:fld>
            <a:endParaRPr lang="en-US" dirty="0"/>
          </a:p>
        </p:txBody>
      </p:sp>
    </p:spTree>
    <p:extLst>
      <p:ext uri="{BB962C8B-B14F-4D97-AF65-F5344CB8AC3E}">
        <p14:creationId xmlns:p14="http://schemas.microsoft.com/office/powerpoint/2010/main" val="541221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a:t>
            </a:r>
          </a:p>
        </p:txBody>
      </p:sp>
      <p:sp>
        <p:nvSpPr>
          <p:cNvPr id="4" name="Slide Number Placeholder 3"/>
          <p:cNvSpPr>
            <a:spLocks noGrp="1"/>
          </p:cNvSpPr>
          <p:nvPr>
            <p:ph type="sldNum" sz="quarter" idx="5"/>
          </p:nvPr>
        </p:nvSpPr>
        <p:spPr/>
        <p:txBody>
          <a:bodyPr/>
          <a:lstStyle/>
          <a:p>
            <a:fld id="{D4B9A9E5-4F7F-4A7D-9DE1-899232329269}" type="slidenum">
              <a:rPr lang="en-US" smtClean="0"/>
              <a:t>30</a:t>
            </a:fld>
            <a:endParaRPr lang="en-US" dirty="0"/>
          </a:p>
        </p:txBody>
      </p:sp>
    </p:spTree>
    <p:extLst>
      <p:ext uri="{BB962C8B-B14F-4D97-AF65-F5344CB8AC3E}">
        <p14:creationId xmlns:p14="http://schemas.microsoft.com/office/powerpoint/2010/main" val="311316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a:t>
            </a:r>
          </a:p>
        </p:txBody>
      </p:sp>
      <p:sp>
        <p:nvSpPr>
          <p:cNvPr id="4" name="Slide Number Placeholder 3"/>
          <p:cNvSpPr>
            <a:spLocks noGrp="1"/>
          </p:cNvSpPr>
          <p:nvPr>
            <p:ph type="sldNum" sz="quarter" idx="5"/>
          </p:nvPr>
        </p:nvSpPr>
        <p:spPr/>
        <p:txBody>
          <a:bodyPr/>
          <a:lstStyle/>
          <a:p>
            <a:fld id="{D4B9A9E5-4F7F-4A7D-9DE1-899232329269}" type="slidenum">
              <a:rPr lang="en-US" smtClean="0"/>
              <a:t>31</a:t>
            </a:fld>
            <a:endParaRPr lang="en-US" dirty="0"/>
          </a:p>
        </p:txBody>
      </p:sp>
    </p:spTree>
    <p:extLst>
      <p:ext uri="{BB962C8B-B14F-4D97-AF65-F5344CB8AC3E}">
        <p14:creationId xmlns:p14="http://schemas.microsoft.com/office/powerpoint/2010/main" val="3327314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a:t>
            </a:r>
          </a:p>
        </p:txBody>
      </p:sp>
      <p:sp>
        <p:nvSpPr>
          <p:cNvPr id="4" name="Slide Number Placeholder 3"/>
          <p:cNvSpPr>
            <a:spLocks noGrp="1"/>
          </p:cNvSpPr>
          <p:nvPr>
            <p:ph type="sldNum" sz="quarter" idx="5"/>
          </p:nvPr>
        </p:nvSpPr>
        <p:spPr/>
        <p:txBody>
          <a:bodyPr/>
          <a:lstStyle/>
          <a:p>
            <a:fld id="{D4B9A9E5-4F7F-4A7D-9DE1-899232329269}" type="slidenum">
              <a:rPr lang="en-US" smtClean="0"/>
              <a:t>32</a:t>
            </a:fld>
            <a:endParaRPr lang="en-US" dirty="0"/>
          </a:p>
        </p:txBody>
      </p:sp>
    </p:spTree>
    <p:extLst>
      <p:ext uri="{BB962C8B-B14F-4D97-AF65-F5344CB8AC3E}">
        <p14:creationId xmlns:p14="http://schemas.microsoft.com/office/powerpoint/2010/main" val="341263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 STP </a:t>
            </a:r>
          </a:p>
          <a:p>
            <a:r>
              <a:rPr lang="en-US" dirty="0" err="1"/>
              <a:t>steph</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33</a:t>
            </a:fld>
            <a:endParaRPr lang="en-US" dirty="0"/>
          </a:p>
        </p:txBody>
      </p:sp>
    </p:spTree>
    <p:extLst>
      <p:ext uri="{BB962C8B-B14F-4D97-AF65-F5344CB8AC3E}">
        <p14:creationId xmlns:p14="http://schemas.microsoft.com/office/powerpoint/2010/main" val="3974786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VB</a:t>
            </a:r>
          </a:p>
          <a:p>
            <a:endParaRPr lang="en-US" dirty="0"/>
          </a:p>
          <a:p>
            <a:r>
              <a:rPr lang="en-US" dirty="0"/>
              <a:t>on the left you see where </a:t>
            </a:r>
            <a:r>
              <a:rPr lang="en-US" dirty="0" err="1"/>
              <a:t>wayfair</a:t>
            </a:r>
            <a:r>
              <a:rPr lang="en-US" dirty="0"/>
              <a:t> ranks with there competitors </a:t>
            </a:r>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163813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dirty="0"/>
              <a:t>GB</a:t>
            </a:r>
          </a:p>
          <a:p>
            <a:pPr algn="l">
              <a:buFont typeface="+mj-lt"/>
              <a:buNone/>
            </a:pPr>
            <a:r>
              <a:rPr lang="en-US" dirty="0"/>
              <a:t>Keyword search</a:t>
            </a:r>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416463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a:t>
            </a:r>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87383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a:t>
            </a:r>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403614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a:t>
            </a:r>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121707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a:t>
            </a:r>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2686634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a:t>
            </a:r>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2882614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B61BEF0D-F0BB-DE4B-95CE-6DB70DBA9567}" type="datetimeFigureOut">
              <a:rPr lang="en-US" smtClean="0"/>
              <a:pPr/>
              <a:t>7/28/2024</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219191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5304840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1512329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85716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5048906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r>
              <a:rPr lang="en-US"/>
              <a:t>20XX</a:t>
            </a:r>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r>
              <a:rPr lang="en-US"/>
              <a:t>Pitch Deck</a:t>
            </a:r>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30673670"/>
      </p:ext>
    </p:extLst>
  </p:cSld>
  <p:clrMapOvr>
    <a:overrideClrMapping bg1="lt1" tx1="dk1" bg2="lt2" tx2="dk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2616362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9191449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38762159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31217944"/>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r>
              <a:rPr lang="en-US"/>
              <a:t>20XX</a:t>
            </a:r>
            <a:endParaRPr lang="en-US" dirty="0"/>
          </a:p>
        </p:txBody>
      </p:sp>
      <p:sp>
        <p:nvSpPr>
          <p:cNvPr id="9" name="Footer Placeholder 8"/>
          <p:cNvSpPr>
            <a:spLocks noGrp="1"/>
          </p:cNvSpPr>
          <p:nvPr>
            <p:ph type="ftr" sz="quarter" idx="11"/>
          </p:nvPr>
        </p:nvSpPr>
        <p:spPr/>
        <p:txBody>
          <a:bodyPr/>
          <a:lstStyle>
            <a:lvl1pPr algn="r">
              <a:defRPr/>
            </a:lvl1pPr>
          </a:lstStyle>
          <a:p>
            <a:r>
              <a:rPr lang="en-US"/>
              <a:t>Pitch Deck</a:t>
            </a:r>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B5CEABB6-07DC-46E8-9B57-56EC44A396E5}" type="slidenum">
              <a:rPr lang="en-US" smtClean="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483401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r>
              <a:rPr lang="en-US"/>
              <a:t>20XX</a:t>
            </a:r>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r>
              <a:rPr lang="en-US"/>
              <a:t>Pitch Deck</a:t>
            </a:r>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B5CEABB6-07DC-46E8-9B57-56EC44A396E5}" type="slidenum">
              <a:rPr lang="en-US" smtClean="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6184139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36637581"/>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Lst>
  <p:hf hdr="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educba.com/css-vs-javascrip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72113B-41FA-450E-B533-F51733045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pic>
        <p:nvPicPr>
          <p:cNvPr id="7" name="Graphic 6" descr="Magnifying glass">
            <a:extLst>
              <a:ext uri="{FF2B5EF4-FFF2-40B4-BE49-F238E27FC236}">
                <a16:creationId xmlns:a16="http://schemas.microsoft.com/office/drawing/2014/main" id="{6C310B4E-A0C3-382B-9A7E-C4AB5ED265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703" y="1562546"/>
            <a:ext cx="3750954" cy="3750954"/>
          </a:xfrm>
          <a:prstGeom prst="rect">
            <a:avLst/>
          </a:prstGeom>
        </p:spPr>
      </p:pic>
      <p:sp>
        <p:nvSpPr>
          <p:cNvPr id="12" name="Rectangle 11">
            <a:extLst>
              <a:ext uri="{FF2B5EF4-FFF2-40B4-BE49-F238E27FC236}">
                <a16:creationId xmlns:a16="http://schemas.microsoft.com/office/drawing/2014/main" id="{3CB5E9E0-7C44-46B5-B3E8-E62887B31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136849" y="1348844"/>
            <a:ext cx="5716338" cy="3042706"/>
          </a:xfrm>
        </p:spPr>
        <p:txBody>
          <a:bodyPr>
            <a:normAutofit/>
          </a:bodyPr>
          <a:lstStyle/>
          <a:p>
            <a:r>
              <a:rPr lang="en-US" sz="6000" dirty="0">
                <a:solidFill>
                  <a:schemeClr val="accent6"/>
                </a:solidFill>
              </a:rPr>
              <a:t>Wayfair Seo Group Project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1317386" y="4682062"/>
            <a:ext cx="5355264" cy="950253"/>
          </a:xfrm>
        </p:spPr>
        <p:txBody>
          <a:bodyPr>
            <a:normAutofit/>
          </a:bodyPr>
          <a:lstStyle/>
          <a:p>
            <a:pPr>
              <a:spcAft>
                <a:spcPts val="600"/>
              </a:spcAft>
            </a:pPr>
            <a:r>
              <a:rPr lang="en-US" dirty="0">
                <a:solidFill>
                  <a:schemeClr val="accent6"/>
                </a:solidFill>
              </a:rPr>
              <a:t>By George Barahona</a:t>
            </a:r>
          </a:p>
        </p:txBody>
      </p:sp>
      <p:sp>
        <p:nvSpPr>
          <p:cNvPr id="14" name="Rectangle 13">
            <a:extLst>
              <a:ext uri="{FF2B5EF4-FFF2-40B4-BE49-F238E27FC236}">
                <a16:creationId xmlns:a16="http://schemas.microsoft.com/office/drawing/2014/main" id="{1EF88855-34D7-45DF-9DB8-682E4A358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BC6981A1-6AD0-44A6-84F4-420410F3B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D9FF0FB-30CE-40B4-B3F2-A565E71CE2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7216A06-7EF2-4C72-8D1E-8959D3EB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803AD51D-8D09-2F1C-035F-293617054D79}"/>
              </a:ext>
            </a:extLst>
          </p:cNvPr>
          <p:cNvSpPr>
            <a:spLocks noGrp="1"/>
          </p:cNvSpPr>
          <p:nvPr>
            <p:ph type="title"/>
          </p:nvPr>
        </p:nvSpPr>
        <p:spPr>
          <a:xfrm>
            <a:off x="3678936" y="295122"/>
            <a:ext cx="4834128" cy="719862"/>
          </a:xfrm>
        </p:spPr>
        <p:txBody>
          <a:bodyPr>
            <a:normAutofit/>
          </a:bodyPr>
          <a:lstStyle/>
          <a:p>
            <a:pPr algn="ctr"/>
            <a:r>
              <a:rPr lang="en-US" sz="3200" b="1" dirty="0">
                <a:solidFill>
                  <a:schemeClr val="accent1"/>
                </a:solidFill>
              </a:rPr>
              <a:t>SEO OBJECTIVES</a:t>
            </a: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dirty="0"/>
              <a:t>2024</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27" name="TextBox 26">
            <a:extLst>
              <a:ext uri="{FF2B5EF4-FFF2-40B4-BE49-F238E27FC236}">
                <a16:creationId xmlns:a16="http://schemas.microsoft.com/office/drawing/2014/main" id="{D3E322EF-CCE1-D9D9-C848-3D650A018984}"/>
              </a:ext>
            </a:extLst>
          </p:cNvPr>
          <p:cNvSpPr txBox="1"/>
          <p:nvPr/>
        </p:nvSpPr>
        <p:spPr>
          <a:xfrm>
            <a:off x="1091184" y="1097280"/>
            <a:ext cx="5291328" cy="369332"/>
          </a:xfrm>
          <a:prstGeom prst="rect">
            <a:avLst/>
          </a:prstGeom>
          <a:noFill/>
        </p:spPr>
        <p:txBody>
          <a:bodyPr wrap="square" rtlCol="0">
            <a:spAutoFit/>
          </a:bodyPr>
          <a:lstStyle/>
          <a:p>
            <a:r>
              <a:rPr lang="en-US" dirty="0">
                <a:solidFill>
                  <a:schemeClr val="accent1"/>
                </a:solidFill>
              </a:rPr>
              <a:t>1.	</a:t>
            </a:r>
            <a:r>
              <a:rPr lang="en-US" u="sng" dirty="0">
                <a:solidFill>
                  <a:schemeClr val="accent1"/>
                </a:solidFill>
              </a:rPr>
              <a:t>Business relevant SEO Objectives include:</a:t>
            </a:r>
          </a:p>
        </p:txBody>
      </p:sp>
      <p:sp>
        <p:nvSpPr>
          <p:cNvPr id="28" name="TextBox 27">
            <a:extLst>
              <a:ext uri="{FF2B5EF4-FFF2-40B4-BE49-F238E27FC236}">
                <a16:creationId xmlns:a16="http://schemas.microsoft.com/office/drawing/2014/main" id="{0BFED92C-B91A-2111-2AB9-67EAEFAABC74}"/>
              </a:ext>
            </a:extLst>
          </p:cNvPr>
          <p:cNvSpPr txBox="1"/>
          <p:nvPr/>
        </p:nvSpPr>
        <p:spPr>
          <a:xfrm>
            <a:off x="2167128" y="1695212"/>
            <a:ext cx="9528048" cy="1285993"/>
          </a:xfrm>
          <a:prstGeom prst="rect">
            <a:avLst/>
          </a:prstGeom>
          <a:noFill/>
        </p:spPr>
        <p:txBody>
          <a:bodyPr wrap="square" rtlCol="0">
            <a:spAutoFit/>
          </a:bodyPr>
          <a:lstStyle/>
          <a:p>
            <a:pPr marL="342900" indent="-342900">
              <a:lnSpc>
                <a:spcPct val="150000"/>
              </a:lnSpc>
              <a:buAutoNum type="alphaLcPeriod"/>
            </a:pPr>
            <a:r>
              <a:rPr lang="en-US" b="1" i="1" dirty="0">
                <a:solidFill>
                  <a:srgbClr val="FF0000"/>
                </a:solidFill>
              </a:rPr>
              <a:t>Establish themselves </a:t>
            </a:r>
            <a:r>
              <a:rPr lang="en-US" dirty="0">
                <a:solidFill>
                  <a:schemeClr val="accent1"/>
                </a:solidFill>
              </a:rPr>
              <a:t>- trustworthy furniture and home goods provider.</a:t>
            </a:r>
          </a:p>
          <a:p>
            <a:pPr marL="342900" indent="-342900">
              <a:lnSpc>
                <a:spcPct val="150000"/>
              </a:lnSpc>
              <a:buAutoNum type="alphaLcPeriod" startAt="2"/>
            </a:pPr>
            <a:r>
              <a:rPr lang="en-US" dirty="0">
                <a:solidFill>
                  <a:schemeClr val="accent1"/>
                </a:solidFill>
              </a:rPr>
              <a:t>Wayfair is an </a:t>
            </a:r>
            <a:r>
              <a:rPr lang="en-US" b="1" dirty="0">
                <a:solidFill>
                  <a:srgbClr val="FF0000"/>
                </a:solidFill>
              </a:rPr>
              <a:t>established brand</a:t>
            </a:r>
            <a:r>
              <a:rPr lang="en-US" dirty="0">
                <a:solidFill>
                  <a:schemeClr val="accent1"/>
                </a:solidFill>
              </a:rPr>
              <a:t>: recognizable logo </a:t>
            </a:r>
          </a:p>
          <a:p>
            <a:pPr marL="342900" indent="-342900">
              <a:lnSpc>
                <a:spcPct val="150000"/>
              </a:lnSpc>
              <a:buAutoNum type="alphaLcPeriod" startAt="2"/>
            </a:pPr>
            <a:r>
              <a:rPr lang="en-US" dirty="0">
                <a:solidFill>
                  <a:schemeClr val="accent1"/>
                </a:solidFill>
              </a:rPr>
              <a:t>Competitive </a:t>
            </a:r>
            <a:r>
              <a:rPr lang="en-US" b="1" dirty="0">
                <a:solidFill>
                  <a:srgbClr val="FF0000"/>
                </a:solidFill>
              </a:rPr>
              <a:t>Pricing &amp; Deals </a:t>
            </a:r>
            <a:r>
              <a:rPr lang="en-US" dirty="0">
                <a:solidFill>
                  <a:schemeClr val="accent1"/>
                </a:solidFill>
              </a:rPr>
              <a:t>– Wayfair uses deals and use Sales &amp; Clearance </a:t>
            </a:r>
          </a:p>
        </p:txBody>
      </p:sp>
      <p:pic>
        <p:nvPicPr>
          <p:cNvPr id="29" name="Picture 28">
            <a:extLst>
              <a:ext uri="{FF2B5EF4-FFF2-40B4-BE49-F238E27FC236}">
                <a16:creationId xmlns:a16="http://schemas.microsoft.com/office/drawing/2014/main" id="{A4A206AF-E05E-4224-2DDB-035FAA6E9B48}"/>
              </a:ext>
            </a:extLst>
          </p:cNvPr>
          <p:cNvPicPr>
            <a:picLocks noChangeAspect="1"/>
          </p:cNvPicPr>
          <p:nvPr/>
        </p:nvPicPr>
        <p:blipFill>
          <a:blip r:embed="rId3"/>
          <a:stretch>
            <a:fillRect/>
          </a:stretch>
        </p:blipFill>
        <p:spPr>
          <a:xfrm>
            <a:off x="2575343" y="3140514"/>
            <a:ext cx="4993057" cy="3304318"/>
          </a:xfrm>
          <a:prstGeom prst="rect">
            <a:avLst/>
          </a:prstGeom>
        </p:spPr>
      </p:pic>
    </p:spTree>
    <p:extLst>
      <p:ext uri="{BB962C8B-B14F-4D97-AF65-F5344CB8AC3E}">
        <p14:creationId xmlns:p14="http://schemas.microsoft.com/office/powerpoint/2010/main" val="336620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49E71-6A22-0040-FF39-BE368848EB7A}"/>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C1BC133E-813D-9051-4772-F68B663BBE78}"/>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9520553C-C8BE-46C0-7796-D84FBBE787E8}"/>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5" name="TextBox 4">
            <a:extLst>
              <a:ext uri="{FF2B5EF4-FFF2-40B4-BE49-F238E27FC236}">
                <a16:creationId xmlns:a16="http://schemas.microsoft.com/office/drawing/2014/main" id="{6CF74AA2-1587-0DD9-DA18-AE0B850C6835}"/>
              </a:ext>
            </a:extLst>
          </p:cNvPr>
          <p:cNvSpPr txBox="1"/>
          <p:nvPr/>
        </p:nvSpPr>
        <p:spPr>
          <a:xfrm>
            <a:off x="3188208" y="1956816"/>
            <a:ext cx="5513832" cy="2532681"/>
          </a:xfrm>
          <a:prstGeom prst="rect">
            <a:avLst/>
          </a:prstGeom>
          <a:noFill/>
        </p:spPr>
        <p:txBody>
          <a:bodyPr wrap="square" rtlCol="0">
            <a:spAutoFit/>
          </a:bodyPr>
          <a:lstStyle/>
          <a:p>
            <a:pPr>
              <a:lnSpc>
                <a:spcPct val="150000"/>
              </a:lnSpc>
            </a:pPr>
            <a:r>
              <a:rPr lang="en-US" dirty="0">
                <a:solidFill>
                  <a:schemeClr val="accent1"/>
                </a:solidFill>
              </a:rPr>
              <a:t>d. </a:t>
            </a:r>
            <a:r>
              <a:rPr lang="en-US" b="1" dirty="0">
                <a:solidFill>
                  <a:srgbClr val="FF0000"/>
                </a:solidFill>
              </a:rPr>
              <a:t>Financing</a:t>
            </a:r>
            <a:r>
              <a:rPr lang="en-US" b="1" dirty="0">
                <a:solidFill>
                  <a:schemeClr val="accent1"/>
                </a:solidFill>
              </a:rPr>
              <a:t> </a:t>
            </a:r>
            <a:r>
              <a:rPr lang="en-US" dirty="0">
                <a:solidFill>
                  <a:schemeClr val="accent1"/>
                </a:solidFill>
              </a:rPr>
              <a:t>for those customers who are willing to make larger purchases but need more time to pay.</a:t>
            </a:r>
          </a:p>
          <a:p>
            <a:pPr>
              <a:lnSpc>
                <a:spcPct val="150000"/>
              </a:lnSpc>
            </a:pPr>
            <a:r>
              <a:rPr lang="en-US" dirty="0">
                <a:solidFill>
                  <a:schemeClr val="accent1"/>
                </a:solidFill>
              </a:rPr>
              <a:t>e.</a:t>
            </a:r>
            <a:r>
              <a:rPr lang="en-US" b="1" dirty="0">
                <a:solidFill>
                  <a:schemeClr val="accent1"/>
                </a:solidFill>
              </a:rPr>
              <a:t> </a:t>
            </a:r>
            <a:r>
              <a:rPr lang="en-US" b="1" dirty="0">
                <a:solidFill>
                  <a:srgbClr val="FF0000"/>
                </a:solidFill>
              </a:rPr>
              <a:t>Vast</a:t>
            </a:r>
            <a:r>
              <a:rPr lang="en-US" dirty="0">
                <a:solidFill>
                  <a:schemeClr val="accent1"/>
                </a:solidFill>
              </a:rPr>
              <a:t> selection of goods.</a:t>
            </a:r>
          </a:p>
          <a:p>
            <a:pPr>
              <a:lnSpc>
                <a:spcPct val="150000"/>
              </a:lnSpc>
            </a:pPr>
            <a:r>
              <a:rPr lang="en-US" dirty="0">
                <a:solidFill>
                  <a:schemeClr val="accent1"/>
                </a:solidFill>
              </a:rPr>
              <a:t>f.</a:t>
            </a:r>
            <a:r>
              <a:rPr lang="en-US" b="1" dirty="0">
                <a:solidFill>
                  <a:schemeClr val="accent1"/>
                </a:solidFill>
              </a:rPr>
              <a:t> </a:t>
            </a:r>
            <a:r>
              <a:rPr lang="en-US" b="1" dirty="0">
                <a:solidFill>
                  <a:srgbClr val="FF0000"/>
                </a:solidFill>
              </a:rPr>
              <a:t>Signup</a:t>
            </a:r>
            <a:r>
              <a:rPr lang="en-US" b="1" dirty="0">
                <a:solidFill>
                  <a:schemeClr val="accent1"/>
                </a:solidFill>
              </a:rPr>
              <a:t> </a:t>
            </a:r>
            <a:r>
              <a:rPr lang="en-US" b="1" dirty="0">
                <a:solidFill>
                  <a:srgbClr val="FF0000"/>
                </a:solidFill>
              </a:rPr>
              <a:t>option</a:t>
            </a:r>
            <a:r>
              <a:rPr lang="en-US" b="1" dirty="0">
                <a:solidFill>
                  <a:schemeClr val="accent1"/>
                </a:solidFill>
              </a:rPr>
              <a:t> </a:t>
            </a:r>
            <a:r>
              <a:rPr lang="en-US" dirty="0">
                <a:solidFill>
                  <a:schemeClr val="accent1"/>
                </a:solidFill>
              </a:rPr>
              <a:t>– cookies, loyal members, email marketing etc.</a:t>
            </a:r>
          </a:p>
        </p:txBody>
      </p:sp>
      <p:sp>
        <p:nvSpPr>
          <p:cNvPr id="6" name="TextBox 5">
            <a:extLst>
              <a:ext uri="{FF2B5EF4-FFF2-40B4-BE49-F238E27FC236}">
                <a16:creationId xmlns:a16="http://schemas.microsoft.com/office/drawing/2014/main" id="{B364554D-71CD-E808-BA9F-DB39B5F39A89}"/>
              </a:ext>
            </a:extLst>
          </p:cNvPr>
          <p:cNvSpPr txBox="1"/>
          <p:nvPr/>
        </p:nvSpPr>
        <p:spPr>
          <a:xfrm>
            <a:off x="1289304" y="1060704"/>
            <a:ext cx="5240537" cy="369332"/>
          </a:xfrm>
          <a:prstGeom prst="rect">
            <a:avLst/>
          </a:prstGeom>
          <a:noFill/>
        </p:spPr>
        <p:txBody>
          <a:bodyPr wrap="none" rtlCol="0">
            <a:spAutoFit/>
          </a:bodyPr>
          <a:lstStyle/>
          <a:p>
            <a:r>
              <a:rPr lang="en-US" dirty="0">
                <a:solidFill>
                  <a:schemeClr val="accent1"/>
                </a:solidFill>
              </a:rPr>
              <a:t>1.	</a:t>
            </a:r>
            <a:r>
              <a:rPr lang="en-US" u="sng" dirty="0">
                <a:solidFill>
                  <a:schemeClr val="accent1"/>
                </a:solidFill>
              </a:rPr>
              <a:t>Business relevant SEO Objectives include:</a:t>
            </a:r>
          </a:p>
        </p:txBody>
      </p:sp>
      <p:sp>
        <p:nvSpPr>
          <p:cNvPr id="7" name="TextBox 6">
            <a:extLst>
              <a:ext uri="{FF2B5EF4-FFF2-40B4-BE49-F238E27FC236}">
                <a16:creationId xmlns:a16="http://schemas.microsoft.com/office/drawing/2014/main" id="{29E5CA91-3DF5-3F43-E4AF-DAF094284788}"/>
              </a:ext>
            </a:extLst>
          </p:cNvPr>
          <p:cNvSpPr txBox="1"/>
          <p:nvPr/>
        </p:nvSpPr>
        <p:spPr>
          <a:xfrm>
            <a:off x="3438906" y="269189"/>
            <a:ext cx="5012436" cy="584775"/>
          </a:xfrm>
          <a:prstGeom prst="rect">
            <a:avLst/>
          </a:prstGeom>
          <a:noFill/>
        </p:spPr>
        <p:txBody>
          <a:bodyPr wrap="square" rtlCol="0">
            <a:spAutoFit/>
          </a:bodyPr>
          <a:lstStyle/>
          <a:p>
            <a:pPr algn="ctr"/>
            <a:r>
              <a:rPr lang="en-US" sz="3200" b="1" dirty="0">
                <a:solidFill>
                  <a:schemeClr val="accent1"/>
                </a:solidFill>
              </a:rPr>
              <a:t>SEO OBJECTIVES CONT.</a:t>
            </a:r>
            <a:endParaRPr lang="en-US" sz="3200" b="1" dirty="0"/>
          </a:p>
        </p:txBody>
      </p:sp>
    </p:spTree>
    <p:extLst>
      <p:ext uri="{BB962C8B-B14F-4D97-AF65-F5344CB8AC3E}">
        <p14:creationId xmlns:p14="http://schemas.microsoft.com/office/powerpoint/2010/main" val="3627854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49E71-6A22-0040-FF39-BE368848EB7A}"/>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C1BC133E-813D-9051-4772-F68B663BBE78}"/>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9520553C-C8BE-46C0-7796-D84FBBE787E8}"/>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5" name="TextBox 4">
            <a:extLst>
              <a:ext uri="{FF2B5EF4-FFF2-40B4-BE49-F238E27FC236}">
                <a16:creationId xmlns:a16="http://schemas.microsoft.com/office/drawing/2014/main" id="{6CF74AA2-1587-0DD9-DA18-AE0B850C6835}"/>
              </a:ext>
            </a:extLst>
          </p:cNvPr>
          <p:cNvSpPr txBox="1"/>
          <p:nvPr/>
        </p:nvSpPr>
        <p:spPr>
          <a:xfrm>
            <a:off x="3188208" y="1956816"/>
            <a:ext cx="5513832" cy="455189"/>
          </a:xfrm>
          <a:prstGeom prst="rect">
            <a:avLst/>
          </a:prstGeom>
          <a:noFill/>
        </p:spPr>
        <p:txBody>
          <a:bodyPr wrap="square" rtlCol="0">
            <a:spAutoFit/>
          </a:bodyPr>
          <a:lstStyle/>
          <a:p>
            <a:pPr>
              <a:lnSpc>
                <a:spcPct val="150000"/>
              </a:lnSpc>
            </a:pPr>
            <a:r>
              <a:rPr lang="en-US" dirty="0">
                <a:solidFill>
                  <a:schemeClr val="accent1"/>
                </a:solidFill>
              </a:rPr>
              <a:t>a. Driving Traffic back to the site.</a:t>
            </a:r>
          </a:p>
        </p:txBody>
      </p:sp>
      <p:sp>
        <p:nvSpPr>
          <p:cNvPr id="6" name="TextBox 5">
            <a:extLst>
              <a:ext uri="{FF2B5EF4-FFF2-40B4-BE49-F238E27FC236}">
                <a16:creationId xmlns:a16="http://schemas.microsoft.com/office/drawing/2014/main" id="{B364554D-71CD-E808-BA9F-DB39B5F39A89}"/>
              </a:ext>
            </a:extLst>
          </p:cNvPr>
          <p:cNvSpPr txBox="1"/>
          <p:nvPr/>
        </p:nvSpPr>
        <p:spPr>
          <a:xfrm>
            <a:off x="1289304" y="1060704"/>
            <a:ext cx="1758815" cy="369332"/>
          </a:xfrm>
          <a:prstGeom prst="rect">
            <a:avLst/>
          </a:prstGeom>
          <a:noFill/>
        </p:spPr>
        <p:txBody>
          <a:bodyPr wrap="none" rtlCol="0">
            <a:spAutoFit/>
          </a:bodyPr>
          <a:lstStyle/>
          <a:p>
            <a:r>
              <a:rPr lang="en-US" dirty="0">
                <a:solidFill>
                  <a:schemeClr val="accent1"/>
                </a:solidFill>
              </a:rPr>
              <a:t>1.	</a:t>
            </a:r>
            <a:r>
              <a:rPr lang="en-US" u="sng" dirty="0">
                <a:solidFill>
                  <a:schemeClr val="accent1"/>
                </a:solidFill>
              </a:rPr>
              <a:t>Focus on:</a:t>
            </a:r>
          </a:p>
        </p:txBody>
      </p:sp>
      <p:sp>
        <p:nvSpPr>
          <p:cNvPr id="7" name="TextBox 6">
            <a:extLst>
              <a:ext uri="{FF2B5EF4-FFF2-40B4-BE49-F238E27FC236}">
                <a16:creationId xmlns:a16="http://schemas.microsoft.com/office/drawing/2014/main" id="{29E5CA91-3DF5-3F43-E4AF-DAF094284788}"/>
              </a:ext>
            </a:extLst>
          </p:cNvPr>
          <p:cNvSpPr txBox="1"/>
          <p:nvPr/>
        </p:nvSpPr>
        <p:spPr>
          <a:xfrm>
            <a:off x="3438906" y="269189"/>
            <a:ext cx="5012436" cy="584775"/>
          </a:xfrm>
          <a:prstGeom prst="rect">
            <a:avLst/>
          </a:prstGeom>
          <a:noFill/>
        </p:spPr>
        <p:txBody>
          <a:bodyPr wrap="square" rtlCol="0">
            <a:spAutoFit/>
          </a:bodyPr>
          <a:lstStyle/>
          <a:p>
            <a:pPr algn="ctr"/>
            <a:r>
              <a:rPr lang="en-US" sz="3200" b="1" dirty="0">
                <a:solidFill>
                  <a:schemeClr val="accent1"/>
                </a:solidFill>
              </a:rPr>
              <a:t>SEO OBJECTIVES CONT.</a:t>
            </a:r>
            <a:endParaRPr lang="en-US" sz="3200" b="1" dirty="0"/>
          </a:p>
        </p:txBody>
      </p:sp>
      <p:pic>
        <p:nvPicPr>
          <p:cNvPr id="8" name="Picture 7">
            <a:extLst>
              <a:ext uri="{FF2B5EF4-FFF2-40B4-BE49-F238E27FC236}">
                <a16:creationId xmlns:a16="http://schemas.microsoft.com/office/drawing/2014/main" id="{98799359-CCF9-8AD4-AFBE-EC392B487F9F}"/>
              </a:ext>
            </a:extLst>
          </p:cNvPr>
          <p:cNvPicPr>
            <a:picLocks noChangeAspect="1"/>
          </p:cNvPicPr>
          <p:nvPr/>
        </p:nvPicPr>
        <p:blipFill>
          <a:blip r:embed="rId3"/>
          <a:stretch>
            <a:fillRect/>
          </a:stretch>
        </p:blipFill>
        <p:spPr>
          <a:xfrm>
            <a:off x="1645920" y="2532888"/>
            <a:ext cx="8813393" cy="3950208"/>
          </a:xfrm>
          <a:prstGeom prst="rect">
            <a:avLst/>
          </a:prstGeom>
        </p:spPr>
      </p:pic>
    </p:spTree>
    <p:extLst>
      <p:ext uri="{BB962C8B-B14F-4D97-AF65-F5344CB8AC3E}">
        <p14:creationId xmlns:p14="http://schemas.microsoft.com/office/powerpoint/2010/main" val="460098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49E71-6A22-0040-FF39-BE368848EB7A}"/>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C1BC133E-813D-9051-4772-F68B663BBE78}"/>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9520553C-C8BE-46C0-7796-D84FBBE787E8}"/>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5" name="TextBox 4">
            <a:extLst>
              <a:ext uri="{FF2B5EF4-FFF2-40B4-BE49-F238E27FC236}">
                <a16:creationId xmlns:a16="http://schemas.microsoft.com/office/drawing/2014/main" id="{6CF74AA2-1587-0DD9-DA18-AE0B850C6835}"/>
              </a:ext>
            </a:extLst>
          </p:cNvPr>
          <p:cNvSpPr txBox="1"/>
          <p:nvPr/>
        </p:nvSpPr>
        <p:spPr>
          <a:xfrm>
            <a:off x="2042160" y="1430036"/>
            <a:ext cx="8860536" cy="1701684"/>
          </a:xfrm>
          <a:prstGeom prst="rect">
            <a:avLst/>
          </a:prstGeom>
          <a:noFill/>
        </p:spPr>
        <p:txBody>
          <a:bodyPr wrap="square" rtlCol="0">
            <a:spAutoFit/>
          </a:bodyPr>
          <a:lstStyle/>
          <a:p>
            <a:pPr>
              <a:lnSpc>
                <a:spcPct val="150000"/>
              </a:lnSpc>
            </a:pPr>
            <a:r>
              <a:rPr lang="en-US" dirty="0">
                <a:solidFill>
                  <a:schemeClr val="accent1"/>
                </a:solidFill>
              </a:rPr>
              <a:t>b. </a:t>
            </a:r>
            <a:r>
              <a:rPr lang="en-US" dirty="0">
                <a:solidFill>
                  <a:srgbClr val="FF0000"/>
                </a:solidFill>
              </a:rPr>
              <a:t>Ease of delivery</a:t>
            </a:r>
            <a:r>
              <a:rPr lang="en-US" dirty="0">
                <a:solidFill>
                  <a:schemeClr val="accent1"/>
                </a:solidFill>
              </a:rPr>
              <a:t>. Showcase that they can be as easy and reliable a company as a competitor like Amazon.</a:t>
            </a:r>
          </a:p>
          <a:p>
            <a:pPr>
              <a:lnSpc>
                <a:spcPct val="150000"/>
              </a:lnSpc>
            </a:pPr>
            <a:r>
              <a:rPr lang="en-US" dirty="0">
                <a:solidFill>
                  <a:schemeClr val="accent1"/>
                </a:solidFill>
              </a:rPr>
              <a:t>c. </a:t>
            </a:r>
            <a:r>
              <a:rPr lang="en-US" dirty="0">
                <a:solidFill>
                  <a:srgbClr val="FF0000"/>
                </a:solidFill>
              </a:rPr>
              <a:t>Competitive pricing </a:t>
            </a:r>
            <a:r>
              <a:rPr lang="en-US" dirty="0">
                <a:solidFill>
                  <a:schemeClr val="accent1"/>
                </a:solidFill>
              </a:rPr>
              <a:t>and excellent quality of goods to keep your customer base happy.</a:t>
            </a:r>
          </a:p>
        </p:txBody>
      </p:sp>
      <p:sp>
        <p:nvSpPr>
          <p:cNvPr id="6" name="TextBox 5">
            <a:extLst>
              <a:ext uri="{FF2B5EF4-FFF2-40B4-BE49-F238E27FC236}">
                <a16:creationId xmlns:a16="http://schemas.microsoft.com/office/drawing/2014/main" id="{B364554D-71CD-E808-BA9F-DB39B5F39A89}"/>
              </a:ext>
            </a:extLst>
          </p:cNvPr>
          <p:cNvSpPr txBox="1"/>
          <p:nvPr/>
        </p:nvSpPr>
        <p:spPr>
          <a:xfrm>
            <a:off x="1289304" y="1060704"/>
            <a:ext cx="1758815" cy="369332"/>
          </a:xfrm>
          <a:prstGeom prst="rect">
            <a:avLst/>
          </a:prstGeom>
          <a:noFill/>
        </p:spPr>
        <p:txBody>
          <a:bodyPr wrap="none" rtlCol="0">
            <a:spAutoFit/>
          </a:bodyPr>
          <a:lstStyle/>
          <a:p>
            <a:r>
              <a:rPr lang="en-US" dirty="0">
                <a:solidFill>
                  <a:schemeClr val="accent1"/>
                </a:solidFill>
              </a:rPr>
              <a:t>1.	</a:t>
            </a:r>
            <a:r>
              <a:rPr lang="en-US" u="sng" dirty="0">
                <a:solidFill>
                  <a:schemeClr val="accent1"/>
                </a:solidFill>
              </a:rPr>
              <a:t>Focus on:</a:t>
            </a:r>
          </a:p>
        </p:txBody>
      </p:sp>
      <p:sp>
        <p:nvSpPr>
          <p:cNvPr id="7" name="TextBox 6">
            <a:extLst>
              <a:ext uri="{FF2B5EF4-FFF2-40B4-BE49-F238E27FC236}">
                <a16:creationId xmlns:a16="http://schemas.microsoft.com/office/drawing/2014/main" id="{29E5CA91-3DF5-3F43-E4AF-DAF094284788}"/>
              </a:ext>
            </a:extLst>
          </p:cNvPr>
          <p:cNvSpPr txBox="1"/>
          <p:nvPr/>
        </p:nvSpPr>
        <p:spPr>
          <a:xfrm>
            <a:off x="3438906" y="269189"/>
            <a:ext cx="5012436" cy="584775"/>
          </a:xfrm>
          <a:prstGeom prst="rect">
            <a:avLst/>
          </a:prstGeom>
          <a:noFill/>
        </p:spPr>
        <p:txBody>
          <a:bodyPr wrap="square" rtlCol="0">
            <a:spAutoFit/>
          </a:bodyPr>
          <a:lstStyle/>
          <a:p>
            <a:pPr algn="ctr"/>
            <a:r>
              <a:rPr lang="en-US" sz="3200" b="1" dirty="0">
                <a:solidFill>
                  <a:schemeClr val="accent1"/>
                </a:solidFill>
              </a:rPr>
              <a:t>SEO OBJECTIVES CONT.</a:t>
            </a:r>
            <a:endParaRPr lang="en-US" sz="3200" b="1" dirty="0"/>
          </a:p>
        </p:txBody>
      </p:sp>
      <p:pic>
        <p:nvPicPr>
          <p:cNvPr id="9" name="Picture 8">
            <a:extLst>
              <a:ext uri="{FF2B5EF4-FFF2-40B4-BE49-F238E27FC236}">
                <a16:creationId xmlns:a16="http://schemas.microsoft.com/office/drawing/2014/main" id="{10F8146F-84E2-24CA-046C-80C08F3178A6}"/>
              </a:ext>
            </a:extLst>
          </p:cNvPr>
          <p:cNvPicPr>
            <a:picLocks noChangeAspect="1"/>
          </p:cNvPicPr>
          <p:nvPr/>
        </p:nvPicPr>
        <p:blipFill>
          <a:blip r:embed="rId3"/>
          <a:stretch>
            <a:fillRect/>
          </a:stretch>
        </p:blipFill>
        <p:spPr>
          <a:xfrm>
            <a:off x="3983478" y="2822310"/>
            <a:ext cx="5944115" cy="3188484"/>
          </a:xfrm>
          <a:prstGeom prst="rect">
            <a:avLst/>
          </a:prstGeom>
        </p:spPr>
      </p:pic>
    </p:spTree>
    <p:extLst>
      <p:ext uri="{BB962C8B-B14F-4D97-AF65-F5344CB8AC3E}">
        <p14:creationId xmlns:p14="http://schemas.microsoft.com/office/powerpoint/2010/main" val="3634651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AF078C98-3CF6-03E3-2FB8-6364EEB0A778}"/>
              </a:ext>
            </a:extLst>
          </p:cNvPr>
          <p:cNvSpPr>
            <a:spLocks noGrp="1"/>
          </p:cNvSpPr>
          <p:nvPr>
            <p:ph type="dt" sz="half" idx="10"/>
          </p:nvPr>
        </p:nvSpPr>
        <p:spPr/>
        <p:txBody>
          <a:bodyPr/>
          <a:lstStyle/>
          <a:p>
            <a:r>
              <a:rPr lang="en-US" dirty="0"/>
              <a:t>2024</a:t>
            </a:r>
          </a:p>
        </p:txBody>
      </p:sp>
      <p:sp>
        <p:nvSpPr>
          <p:cNvPr id="12" name="Footer Placeholder 11">
            <a:extLst>
              <a:ext uri="{FF2B5EF4-FFF2-40B4-BE49-F238E27FC236}">
                <a16:creationId xmlns:a16="http://schemas.microsoft.com/office/drawing/2014/main" id="{C7E00806-FF3C-A67F-4B68-424AEE9C4BD7}"/>
              </a:ext>
            </a:extLst>
          </p:cNvPr>
          <p:cNvSpPr>
            <a:spLocks noGrp="1"/>
          </p:cNvSpPr>
          <p:nvPr>
            <p:ph type="ftr" sz="quarter" idx="11"/>
          </p:nvPr>
        </p:nvSpPr>
        <p:spPr/>
        <p:txBody>
          <a:bodyPr/>
          <a:lstStyle/>
          <a:p>
            <a:r>
              <a:rPr lang="en-US"/>
              <a:t>Pitch Deck</a:t>
            </a:r>
          </a:p>
        </p:txBody>
      </p:sp>
      <p:sp>
        <p:nvSpPr>
          <p:cNvPr id="13" name="Slide Number Placeholder 12">
            <a:extLst>
              <a:ext uri="{FF2B5EF4-FFF2-40B4-BE49-F238E27FC236}">
                <a16:creationId xmlns:a16="http://schemas.microsoft.com/office/drawing/2014/main" id="{511FDFED-3924-AF52-844B-544685097366}"/>
              </a:ext>
            </a:extLst>
          </p:cNvPr>
          <p:cNvSpPr>
            <a:spLocks noGrp="1"/>
          </p:cNvSpPr>
          <p:nvPr>
            <p:ph type="sldNum" sz="quarter" idx="12"/>
          </p:nvPr>
        </p:nvSpPr>
        <p:spPr/>
        <p:txBody>
          <a:bodyPr/>
          <a:lstStyle/>
          <a:p>
            <a:fld id="{B5CEABB6-07DC-46E8-9B57-56EC44A396E5}" type="slidenum">
              <a:rPr lang="en-US" smtClean="0"/>
              <a:t>14</a:t>
            </a:fld>
            <a:endParaRPr lang="en-US"/>
          </a:p>
        </p:txBody>
      </p:sp>
      <p:pic>
        <p:nvPicPr>
          <p:cNvPr id="15" name="Picture 14" descr="A screenshot of a search engine&#10;&#10;Description automatically generated">
            <a:extLst>
              <a:ext uri="{FF2B5EF4-FFF2-40B4-BE49-F238E27FC236}">
                <a16:creationId xmlns:a16="http://schemas.microsoft.com/office/drawing/2014/main" id="{0D1989EF-6657-1048-2B85-1D0084AB6C82}"/>
              </a:ext>
            </a:extLst>
          </p:cNvPr>
          <p:cNvPicPr>
            <a:picLocks noChangeAspect="1"/>
          </p:cNvPicPr>
          <p:nvPr/>
        </p:nvPicPr>
        <p:blipFill rotWithShape="1">
          <a:blip r:embed="rId3"/>
          <a:srcRect l="42409" t="4005" r="38221" b="26335"/>
          <a:stretch/>
        </p:blipFill>
        <p:spPr>
          <a:xfrm>
            <a:off x="5970747" y="3861008"/>
            <a:ext cx="3919891" cy="1875267"/>
          </a:xfrm>
          <a:prstGeom prst="rect">
            <a:avLst/>
          </a:prstGeom>
        </p:spPr>
      </p:pic>
      <p:sp>
        <p:nvSpPr>
          <p:cNvPr id="19" name="TextBox 18">
            <a:extLst>
              <a:ext uri="{FF2B5EF4-FFF2-40B4-BE49-F238E27FC236}">
                <a16:creationId xmlns:a16="http://schemas.microsoft.com/office/drawing/2014/main" id="{39E4DE61-5E7A-E61F-A77C-05BB878D2BA7}"/>
              </a:ext>
            </a:extLst>
          </p:cNvPr>
          <p:cNvSpPr txBox="1"/>
          <p:nvPr/>
        </p:nvSpPr>
        <p:spPr>
          <a:xfrm>
            <a:off x="2932545" y="546484"/>
            <a:ext cx="56957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chemeClr val="accent1"/>
                </a:solidFill>
              </a:rPr>
              <a:t>Domain Overview</a:t>
            </a:r>
          </a:p>
        </p:txBody>
      </p:sp>
      <p:pic>
        <p:nvPicPr>
          <p:cNvPr id="22" name="Picture 21" descr="A screenshot of a search engine&#10;&#10;Description automatically generated">
            <a:extLst>
              <a:ext uri="{FF2B5EF4-FFF2-40B4-BE49-F238E27FC236}">
                <a16:creationId xmlns:a16="http://schemas.microsoft.com/office/drawing/2014/main" id="{0A8E2AD9-0388-2646-7AEF-60D8E10C8F93}"/>
              </a:ext>
            </a:extLst>
          </p:cNvPr>
          <p:cNvPicPr>
            <a:picLocks noChangeAspect="1"/>
          </p:cNvPicPr>
          <p:nvPr/>
        </p:nvPicPr>
        <p:blipFill rotWithShape="1">
          <a:blip r:embed="rId3"/>
          <a:srcRect l="550" r="79577" b="29126"/>
          <a:stretch/>
        </p:blipFill>
        <p:spPr>
          <a:xfrm>
            <a:off x="2260630" y="1772350"/>
            <a:ext cx="4120347" cy="2145928"/>
          </a:xfrm>
          <a:prstGeom prst="rect">
            <a:avLst/>
          </a:prstGeom>
        </p:spPr>
      </p:pic>
      <p:pic>
        <p:nvPicPr>
          <p:cNvPr id="23" name="Picture 22" descr="A screenshot of a search engine&#10;&#10;Description automatically generated">
            <a:extLst>
              <a:ext uri="{FF2B5EF4-FFF2-40B4-BE49-F238E27FC236}">
                <a16:creationId xmlns:a16="http://schemas.microsoft.com/office/drawing/2014/main" id="{8DB1AD64-30F3-EE76-B4DE-EFAC3B02FB6A}"/>
              </a:ext>
            </a:extLst>
          </p:cNvPr>
          <p:cNvPicPr>
            <a:picLocks noChangeAspect="1"/>
          </p:cNvPicPr>
          <p:nvPr/>
        </p:nvPicPr>
        <p:blipFill rotWithShape="1">
          <a:blip r:embed="rId3"/>
          <a:srcRect l="19798" t="-168" r="57849" b="30771"/>
          <a:stretch/>
        </p:blipFill>
        <p:spPr>
          <a:xfrm>
            <a:off x="2260630" y="3861007"/>
            <a:ext cx="3889176" cy="1875267"/>
          </a:xfrm>
          <a:prstGeom prst="rect">
            <a:avLst/>
          </a:prstGeom>
        </p:spPr>
      </p:pic>
      <p:pic>
        <p:nvPicPr>
          <p:cNvPr id="24" name="Picture 23" descr="A screenshot of a search engine&#10;&#10;Description automatically generated">
            <a:extLst>
              <a:ext uri="{FF2B5EF4-FFF2-40B4-BE49-F238E27FC236}">
                <a16:creationId xmlns:a16="http://schemas.microsoft.com/office/drawing/2014/main" id="{F13BA64D-A5BB-3E21-EE57-DC8EA6368A8B}"/>
              </a:ext>
            </a:extLst>
          </p:cNvPr>
          <p:cNvPicPr>
            <a:picLocks noChangeAspect="1"/>
          </p:cNvPicPr>
          <p:nvPr/>
        </p:nvPicPr>
        <p:blipFill rotWithShape="1">
          <a:blip r:embed="rId3"/>
          <a:srcRect l="62071" t="2265" r="21079" b="27104"/>
          <a:stretch/>
        </p:blipFill>
        <p:spPr>
          <a:xfrm>
            <a:off x="6096000" y="1772351"/>
            <a:ext cx="3794639" cy="2145927"/>
          </a:xfrm>
          <a:prstGeom prst="rect">
            <a:avLst/>
          </a:prstGeom>
        </p:spPr>
      </p:pic>
    </p:spTree>
    <p:extLst>
      <p:ext uri="{BB962C8B-B14F-4D97-AF65-F5344CB8AC3E}">
        <p14:creationId xmlns:p14="http://schemas.microsoft.com/office/powerpoint/2010/main" val="3388384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graph&#10;&#10;Description automatically generated">
            <a:extLst>
              <a:ext uri="{FF2B5EF4-FFF2-40B4-BE49-F238E27FC236}">
                <a16:creationId xmlns:a16="http://schemas.microsoft.com/office/drawing/2014/main" id="{B1638359-3DA4-83F8-17E3-DE0A92B20B62}"/>
              </a:ext>
            </a:extLst>
          </p:cNvPr>
          <p:cNvPicPr>
            <a:picLocks noChangeAspect="1"/>
          </p:cNvPicPr>
          <p:nvPr/>
        </p:nvPicPr>
        <p:blipFill rotWithShape="1">
          <a:blip r:embed="rId3"/>
          <a:srcRect r="5778"/>
          <a:stretch/>
        </p:blipFill>
        <p:spPr>
          <a:xfrm>
            <a:off x="20" y="10"/>
            <a:ext cx="12191980" cy="6857990"/>
          </a:xfrm>
          <a:prstGeom prst="rect">
            <a:avLst/>
          </a:prstGeom>
        </p:spPr>
      </p:pic>
      <p:sp>
        <p:nvSpPr>
          <p:cNvPr id="11" name="Date Placeholder 10">
            <a:extLst>
              <a:ext uri="{FF2B5EF4-FFF2-40B4-BE49-F238E27FC236}">
                <a16:creationId xmlns:a16="http://schemas.microsoft.com/office/drawing/2014/main" id="{8890B461-BEE5-2832-214B-230AE51B8DB7}"/>
              </a:ext>
            </a:extLst>
          </p:cNvPr>
          <p:cNvSpPr>
            <a:spLocks noGrp="1"/>
          </p:cNvSpPr>
          <p:nvPr>
            <p:ph type="dt" sz="half" idx="10"/>
          </p:nvPr>
        </p:nvSpPr>
        <p:spPr>
          <a:xfrm>
            <a:off x="274320" y="6307672"/>
            <a:ext cx="2743200" cy="274320"/>
          </a:xfrm>
        </p:spPr>
        <p:txBody>
          <a:bodyPr vert="horz" lIns="91440" tIns="45720" rIns="91440" bIns="45720" rtlCol="0" anchor="b">
            <a:normAutofit/>
          </a:bodyPr>
          <a:lstStyle/>
          <a:p>
            <a:pPr>
              <a:spcAft>
                <a:spcPts val="600"/>
              </a:spcAft>
            </a:pPr>
            <a:r>
              <a:rPr lang="en-US" sz="1000">
                <a:solidFill>
                  <a:srgbClr val="FFFFFF"/>
                </a:solidFill>
              </a:rPr>
              <a:t>20XX</a:t>
            </a:r>
          </a:p>
        </p:txBody>
      </p:sp>
      <p:sp>
        <p:nvSpPr>
          <p:cNvPr id="13" name="Slide Number Placeholder 12">
            <a:extLst>
              <a:ext uri="{FF2B5EF4-FFF2-40B4-BE49-F238E27FC236}">
                <a16:creationId xmlns:a16="http://schemas.microsoft.com/office/drawing/2014/main" id="{58759600-F722-C3FD-03C8-B9D27515982A}"/>
              </a:ext>
            </a:extLst>
          </p:cNvPr>
          <p:cNvSpPr>
            <a:spLocks noGrp="1"/>
          </p:cNvSpPr>
          <p:nvPr>
            <p:ph type="sldNum" sz="quarter" idx="12"/>
          </p:nvPr>
        </p:nvSpPr>
        <p:spPr>
          <a:xfrm>
            <a:off x="10469880" y="6307672"/>
            <a:ext cx="1463040" cy="274320"/>
          </a:xfrm>
        </p:spPr>
        <p:txBody>
          <a:bodyPr vert="horz" lIns="91440" tIns="45720" rIns="91440" bIns="45720" rtlCol="0" anchor="b">
            <a:normAutofit/>
          </a:bodyPr>
          <a:lstStyle/>
          <a:p>
            <a:pPr>
              <a:spcAft>
                <a:spcPts val="600"/>
              </a:spcAft>
            </a:pPr>
            <a:fld id="{B5CEABB6-07DC-46E8-9B57-56EC44A396E5}" type="slidenum">
              <a:rPr lang="en-US" sz="1000">
                <a:solidFill>
                  <a:srgbClr val="FFFFFF"/>
                </a:solidFill>
              </a:rPr>
              <a:pPr>
                <a:spcAft>
                  <a:spcPts val="600"/>
                </a:spcAft>
              </a:pPr>
              <a:t>15</a:t>
            </a:fld>
            <a:endParaRPr lang="en-US" sz="1000">
              <a:solidFill>
                <a:srgbClr val="FFFFFF"/>
              </a:solidFill>
            </a:endParaRPr>
          </a:p>
        </p:txBody>
      </p:sp>
    </p:spTree>
    <p:extLst>
      <p:ext uri="{BB962C8B-B14F-4D97-AF65-F5344CB8AC3E}">
        <p14:creationId xmlns:p14="http://schemas.microsoft.com/office/powerpoint/2010/main" val="2935442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1B5D6631-F74B-410E-B60D-7C97D6D77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5" name="Rectangle 64">
            <a:extLst>
              <a:ext uri="{FF2B5EF4-FFF2-40B4-BE49-F238E27FC236}">
                <a16:creationId xmlns:a16="http://schemas.microsoft.com/office/drawing/2014/main" id="{6F300CB1-0412-47A2-BA30-07135C98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66" name="Rectangle 65">
            <a:extLst>
              <a:ext uri="{FF2B5EF4-FFF2-40B4-BE49-F238E27FC236}">
                <a16:creationId xmlns:a16="http://schemas.microsoft.com/office/drawing/2014/main" id="{C1AC820A-F7A7-46F3-933A-2CCC7201D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67" name="Rectangle 66">
            <a:extLst>
              <a:ext uri="{FF2B5EF4-FFF2-40B4-BE49-F238E27FC236}">
                <a16:creationId xmlns:a16="http://schemas.microsoft.com/office/drawing/2014/main" id="{8DAFCA3D-277C-4C06-BC17-5108F3A70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68" name="Group 67">
            <a:extLst>
              <a:ext uri="{FF2B5EF4-FFF2-40B4-BE49-F238E27FC236}">
                <a16:creationId xmlns:a16="http://schemas.microsoft.com/office/drawing/2014/main" id="{5457DF47-900A-447E-9B61-2B94B7495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30" name="Straight Connector 29">
              <a:extLst>
                <a:ext uri="{FF2B5EF4-FFF2-40B4-BE49-F238E27FC236}">
                  <a16:creationId xmlns:a16="http://schemas.microsoft.com/office/drawing/2014/main" id="{84772325-EEFF-4BA8-841C-29A78A2E4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3094C5-7785-41DD-B095-217D26651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3CF66E-289D-4AB8-85D9-C0B9AE18B6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2BEE9E27-5550-4DAA-935D-B987C1160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pic>
        <p:nvPicPr>
          <p:cNvPr id="3" name="Picture 2">
            <a:extLst>
              <a:ext uri="{FF2B5EF4-FFF2-40B4-BE49-F238E27FC236}">
                <a16:creationId xmlns:a16="http://schemas.microsoft.com/office/drawing/2014/main" id="{FAE56B3F-6C57-0469-415D-07287814D367}"/>
              </a:ext>
            </a:extLst>
          </p:cNvPr>
          <p:cNvPicPr>
            <a:picLocks noChangeAspect="1"/>
          </p:cNvPicPr>
          <p:nvPr/>
        </p:nvPicPr>
        <p:blipFill rotWithShape="1">
          <a:blip r:embed="rId3"/>
          <a:srcRect l="4528" r="11605"/>
          <a:stretch/>
        </p:blipFill>
        <p:spPr>
          <a:xfrm>
            <a:off x="6862704" y="621793"/>
            <a:ext cx="4708546" cy="5614416"/>
          </a:xfrm>
          <a:prstGeom prst="rect">
            <a:avLst/>
          </a:prstGeom>
        </p:spPr>
      </p:pic>
      <p:sp>
        <p:nvSpPr>
          <p:cNvPr id="70" name="Rectangle 69">
            <a:extLst>
              <a:ext uri="{FF2B5EF4-FFF2-40B4-BE49-F238E27FC236}">
                <a16:creationId xmlns:a16="http://schemas.microsoft.com/office/drawing/2014/main" id="{9B4AF4B7-C89D-4321-877F-0944ED8F4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6" name="Title 15">
            <a:extLst>
              <a:ext uri="{FF2B5EF4-FFF2-40B4-BE49-F238E27FC236}">
                <a16:creationId xmlns:a16="http://schemas.microsoft.com/office/drawing/2014/main" id="{3E2FC350-B8EF-ED49-D3C8-58287DB8BE82}"/>
              </a:ext>
            </a:extLst>
          </p:cNvPr>
          <p:cNvSpPr>
            <a:spLocks noGrp="1"/>
          </p:cNvSpPr>
          <p:nvPr>
            <p:ph type="title"/>
          </p:nvPr>
        </p:nvSpPr>
        <p:spPr>
          <a:xfrm>
            <a:off x="1136849" y="1348844"/>
            <a:ext cx="5716338" cy="3042706"/>
          </a:xfrm>
        </p:spPr>
        <p:txBody>
          <a:bodyPr vert="horz" lIns="91440" tIns="45720" rIns="91440" bIns="45720" rtlCol="0" anchor="ctr">
            <a:normAutofit/>
          </a:bodyPr>
          <a:lstStyle/>
          <a:p>
            <a:r>
              <a:rPr lang="en-US" sz="5600" dirty="0">
                <a:solidFill>
                  <a:schemeClr val="accent6"/>
                </a:solidFill>
              </a:rPr>
              <a:t>Segmentation, targeting &amp; positioning</a:t>
            </a:r>
          </a:p>
        </p:txBody>
      </p:sp>
      <p:sp>
        <p:nvSpPr>
          <p:cNvPr id="71" name="Rectangle 70">
            <a:extLst>
              <a:ext uri="{FF2B5EF4-FFF2-40B4-BE49-F238E27FC236}">
                <a16:creationId xmlns:a16="http://schemas.microsoft.com/office/drawing/2014/main" id="{486F1C7C-0D59-4A57-B9FF-60AF2D0EC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2" name="Straight Connector 71">
            <a:extLst>
              <a:ext uri="{FF2B5EF4-FFF2-40B4-BE49-F238E27FC236}">
                <a16:creationId xmlns:a16="http://schemas.microsoft.com/office/drawing/2014/main" id="{5735DC8C-B370-4340-B37D-4472C16391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sp>
        <p:nvSpPr>
          <p:cNvPr id="11" name="Date Placeholder 10">
            <a:extLst>
              <a:ext uri="{FF2B5EF4-FFF2-40B4-BE49-F238E27FC236}">
                <a16:creationId xmlns:a16="http://schemas.microsoft.com/office/drawing/2014/main" id="{5858EA4B-64FB-6EFC-2FA9-D51E298F7382}"/>
              </a:ext>
            </a:extLst>
          </p:cNvPr>
          <p:cNvSpPr>
            <a:spLocks noGrp="1"/>
          </p:cNvSpPr>
          <p:nvPr>
            <p:ph type="dt" sz="half" idx="10"/>
          </p:nvPr>
        </p:nvSpPr>
        <p:spPr>
          <a:xfrm>
            <a:off x="3217778" y="493108"/>
            <a:ext cx="1554480" cy="527213"/>
          </a:xfrm>
        </p:spPr>
        <p:txBody>
          <a:bodyPr vert="horz" lIns="91440" tIns="45720" rIns="91440" bIns="45720" rtlCol="0" anchor="b">
            <a:normAutofit/>
          </a:bodyPr>
          <a:lstStyle/>
          <a:p>
            <a:pPr defTabSz="914400">
              <a:spcAft>
                <a:spcPts val="600"/>
              </a:spcAft>
            </a:pPr>
            <a:r>
              <a:rPr lang="en-US">
                <a:solidFill>
                  <a:schemeClr val="tx1">
                    <a:lumMod val="85000"/>
                    <a:lumOff val="15000"/>
                  </a:schemeClr>
                </a:solidFill>
              </a:rPr>
              <a:t>20XX</a:t>
            </a:r>
          </a:p>
        </p:txBody>
      </p:sp>
      <p:cxnSp>
        <p:nvCxnSpPr>
          <p:cNvPr id="73" name="Straight Connector 72">
            <a:extLst>
              <a:ext uri="{FF2B5EF4-FFF2-40B4-BE49-F238E27FC236}">
                <a16:creationId xmlns:a16="http://schemas.microsoft.com/office/drawing/2014/main" id="{C404BB8C-445B-49D4-853C-25A9312862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45B8EE3-9336-45C5-ACE9-280CCFD2F8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381E33E0-0D4A-02F7-4B88-483C1D18D84B}"/>
              </a:ext>
            </a:extLst>
          </p:cNvPr>
          <p:cNvSpPr>
            <a:spLocks noGrp="1"/>
          </p:cNvSpPr>
          <p:nvPr>
            <p:ph type="sldNum" sz="quarter" idx="12"/>
          </p:nvPr>
        </p:nvSpPr>
        <p:spPr>
          <a:xfrm>
            <a:off x="9253834" y="5858088"/>
            <a:ext cx="2111881" cy="228600"/>
          </a:xfrm>
        </p:spPr>
        <p:txBody>
          <a:bodyPr vert="horz" lIns="91440" tIns="45720" rIns="91440" bIns="45720" rtlCol="0" anchor="b">
            <a:normAutofit/>
          </a:bodyPr>
          <a:lstStyle/>
          <a:p>
            <a:pPr defTabSz="914400">
              <a:lnSpc>
                <a:spcPct val="90000"/>
              </a:lnSpc>
              <a:spcAft>
                <a:spcPts val="600"/>
              </a:spcAft>
            </a:pPr>
            <a:fld id="{B5CEABB6-07DC-46E8-9B57-56EC44A396E5}" type="slidenum">
              <a:rPr lang="en-US">
                <a:solidFill>
                  <a:srgbClr val="FFFFFF"/>
                </a:solidFill>
              </a:rPr>
              <a:pPr defTabSz="914400">
                <a:lnSpc>
                  <a:spcPct val="90000"/>
                </a:lnSpc>
                <a:spcAft>
                  <a:spcPts val="600"/>
                </a:spcAft>
              </a:pPr>
              <a:t>16</a:t>
            </a:fld>
            <a:endParaRPr lang="en-US">
              <a:solidFill>
                <a:srgbClr val="FFFFFF"/>
              </a:solidFill>
            </a:endParaRPr>
          </a:p>
        </p:txBody>
      </p:sp>
    </p:spTree>
    <p:extLst>
      <p:ext uri="{BB962C8B-B14F-4D97-AF65-F5344CB8AC3E}">
        <p14:creationId xmlns:p14="http://schemas.microsoft.com/office/powerpoint/2010/main" val="806015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7" y="1481138"/>
            <a:ext cx="2494045" cy="514350"/>
          </a:xfrm>
        </p:spPr>
        <p:txBody>
          <a:bodyPr vert="horz" lIns="91440" tIns="45720" rIns="91440" bIns="45720" rtlCol="0" anchor="ctr">
            <a:noAutofit/>
          </a:bodyPr>
          <a:lstStyle/>
          <a:p>
            <a:r>
              <a:rPr lang="en-US" sz="2000" b="1" dirty="0">
                <a:solidFill>
                  <a:schemeClr val="accent6"/>
                </a:solidFill>
              </a:rPr>
              <a:t>Demographic Profile</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567618" y="3050607"/>
            <a:ext cx="2743200" cy="521229"/>
          </a:xfrm>
        </p:spPr>
        <p:txBody>
          <a:bodyPr/>
          <a:lstStyle/>
          <a:p>
            <a:r>
              <a:rPr lang="en-US" sz="2000" b="1" dirty="0">
                <a:solidFill>
                  <a:schemeClr val="accent6"/>
                </a:solidFill>
              </a:rPr>
              <a:t>Psychographic Profile </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397562" y="4441734"/>
            <a:ext cx="2141764" cy="514350"/>
          </a:xfrm>
        </p:spPr>
        <p:txBody>
          <a:bodyPr/>
          <a:lstStyle/>
          <a:p>
            <a:r>
              <a:rPr lang="en-US" sz="2000" b="1" dirty="0">
                <a:solidFill>
                  <a:schemeClr val="accent6"/>
                </a:solidFill>
              </a:rPr>
              <a:t>Positioning</a:t>
            </a:r>
          </a:p>
          <a:p>
            <a:endParaRPr lang="en-US" sz="1800" dirty="0">
              <a:solidFill>
                <a:schemeClr val="accent6"/>
              </a:solidFill>
            </a:endParaRP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3191184" y="1347537"/>
            <a:ext cx="8145235" cy="1257783"/>
          </a:xfrm>
        </p:spPr>
        <p:txBody>
          <a:bodyPr numCol="2">
            <a:normAutofit/>
          </a:bodyPr>
          <a:lstStyle/>
          <a:p>
            <a:r>
              <a:rPr lang="en-US" sz="1800" b="1" dirty="0">
                <a:solidFill>
                  <a:schemeClr val="accent6"/>
                </a:solidFill>
              </a:rPr>
              <a:t>General: </a:t>
            </a:r>
            <a:r>
              <a:rPr lang="en-US" sz="1800" dirty="0">
                <a:solidFill>
                  <a:schemeClr val="accent6"/>
                </a:solidFill>
              </a:rPr>
              <a:t>Adults 25-54</a:t>
            </a:r>
          </a:p>
          <a:p>
            <a:r>
              <a:rPr lang="en-US" sz="1800" b="1" dirty="0">
                <a:solidFill>
                  <a:schemeClr val="accent6"/>
                </a:solidFill>
              </a:rPr>
              <a:t>Scope: </a:t>
            </a:r>
            <a:r>
              <a:rPr lang="en-US" sz="1800" dirty="0">
                <a:solidFill>
                  <a:schemeClr val="accent6"/>
                </a:solidFill>
              </a:rPr>
              <a:t>35-44</a:t>
            </a:r>
          </a:p>
          <a:p>
            <a:r>
              <a:rPr lang="en-US" sz="1800" b="1" dirty="0">
                <a:solidFill>
                  <a:schemeClr val="accent6"/>
                </a:solidFill>
              </a:rPr>
              <a:t>Income: </a:t>
            </a:r>
            <a:r>
              <a:rPr lang="en-US" sz="1800" dirty="0">
                <a:solidFill>
                  <a:schemeClr val="accent6"/>
                </a:solidFill>
              </a:rPr>
              <a:t>Middle – Upper Middle</a:t>
            </a:r>
          </a:p>
          <a:p>
            <a:r>
              <a:rPr lang="en-US" sz="1800" b="1" dirty="0">
                <a:solidFill>
                  <a:schemeClr val="accent6"/>
                </a:solidFill>
              </a:rPr>
              <a:t>Education:</a:t>
            </a:r>
            <a:r>
              <a:rPr lang="en-US" sz="1800" dirty="0">
                <a:solidFill>
                  <a:schemeClr val="accent6"/>
                </a:solidFill>
              </a:rPr>
              <a:t> Mixed</a:t>
            </a:r>
          </a:p>
          <a:p>
            <a:r>
              <a:rPr lang="en-US" sz="1800" b="1" dirty="0">
                <a:solidFill>
                  <a:schemeClr val="accent6"/>
                </a:solidFill>
              </a:rPr>
              <a:t>Geographic: </a:t>
            </a:r>
            <a:r>
              <a:rPr lang="en-US" sz="1800" dirty="0">
                <a:solidFill>
                  <a:schemeClr val="accent6"/>
                </a:solidFill>
              </a:rPr>
              <a:t>Urban &amp; Suburban</a:t>
            </a:r>
          </a:p>
          <a:p>
            <a:endParaRPr lang="en-US" dirty="0">
              <a:solidFill>
                <a:schemeClr val="accent6"/>
              </a:solidFill>
            </a:endParaRP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3578579" y="2912533"/>
            <a:ext cx="8613422" cy="1481761"/>
          </a:xfrm>
        </p:spPr>
        <p:txBody>
          <a:bodyPr numCol="2">
            <a:normAutofit/>
          </a:bodyPr>
          <a:lstStyle/>
          <a:p>
            <a:r>
              <a:rPr lang="en-US" sz="1600" b="1" dirty="0">
                <a:solidFill>
                  <a:schemeClr val="accent6"/>
                </a:solidFill>
              </a:rPr>
              <a:t>Target Audience: </a:t>
            </a:r>
            <a:r>
              <a:rPr lang="en-US" sz="1600" dirty="0">
                <a:solidFill>
                  <a:schemeClr val="accent6"/>
                </a:solidFill>
              </a:rPr>
              <a:t>Consumers seeking home furnishings &amp; decor solutions.</a:t>
            </a:r>
          </a:p>
          <a:p>
            <a:r>
              <a:rPr lang="en-US" sz="1600" b="1" dirty="0">
                <a:solidFill>
                  <a:schemeClr val="accent6"/>
                </a:solidFill>
              </a:rPr>
              <a:t>Priorities: </a:t>
            </a:r>
            <a:r>
              <a:rPr lang="en-US" sz="1600" dirty="0">
                <a:solidFill>
                  <a:schemeClr val="accent6"/>
                </a:solidFill>
              </a:rPr>
              <a:t>Affordability, and variety of products.</a:t>
            </a:r>
          </a:p>
          <a:p>
            <a:r>
              <a:rPr lang="en-US" sz="1600" b="1" dirty="0">
                <a:solidFill>
                  <a:schemeClr val="accent6"/>
                </a:solidFill>
              </a:rPr>
              <a:t>Lifestyle Activities: </a:t>
            </a:r>
            <a:r>
              <a:rPr lang="en-US" sz="1600" dirty="0">
                <a:solidFill>
                  <a:schemeClr val="accent6"/>
                </a:solidFill>
              </a:rPr>
              <a:t>Home improvement, browsing decor, and DIY projects.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3585274" y="4441734"/>
            <a:ext cx="8697179" cy="1914615"/>
          </a:xfrm>
        </p:spPr>
        <p:txBody>
          <a:bodyPr numCol="2">
            <a:normAutofit/>
          </a:bodyPr>
          <a:lstStyle/>
          <a:p>
            <a:r>
              <a:rPr lang="en-US" sz="1600" b="1" dirty="0">
                <a:solidFill>
                  <a:schemeClr val="accent6"/>
                </a:solidFill>
              </a:rPr>
              <a:t>Strategic Positioning: </a:t>
            </a:r>
            <a:r>
              <a:rPr lang="en-US" sz="1600" dirty="0">
                <a:solidFill>
                  <a:schemeClr val="accent6"/>
                </a:solidFill>
              </a:rPr>
              <a:t>A online home goods retailer, flexibility and convenience for customers.</a:t>
            </a:r>
          </a:p>
          <a:p>
            <a:r>
              <a:rPr lang="en-US" sz="1600" b="1" dirty="0">
                <a:solidFill>
                  <a:schemeClr val="accent6"/>
                </a:solidFill>
              </a:rPr>
              <a:t>Digital Innovation: </a:t>
            </a:r>
            <a:r>
              <a:rPr lang="en-US" sz="1600" dirty="0">
                <a:solidFill>
                  <a:schemeClr val="accent6"/>
                </a:solidFill>
              </a:rPr>
              <a:t>Wayfair revolutionizes the furniture shopping experience, no brick-and-mortar stores.</a:t>
            </a:r>
          </a:p>
          <a:p>
            <a:r>
              <a:rPr lang="en-US" sz="1600" b="1" dirty="0">
                <a:solidFill>
                  <a:schemeClr val="accent6"/>
                </a:solidFill>
              </a:rPr>
              <a:t>Future Plan: </a:t>
            </a:r>
            <a:r>
              <a:rPr lang="en-US" sz="1600" dirty="0">
                <a:solidFill>
                  <a:schemeClr val="accent6"/>
                </a:solidFill>
              </a:rPr>
              <a:t>Continuous growth and innovation in the home goods digital market.</a:t>
            </a: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dirty="0"/>
              <a:t>20XX</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14" name="TextBox 13">
            <a:extLst>
              <a:ext uri="{FF2B5EF4-FFF2-40B4-BE49-F238E27FC236}">
                <a16:creationId xmlns:a16="http://schemas.microsoft.com/office/drawing/2014/main" id="{FF210E7B-71B0-932D-50D6-996C4A608C5C}"/>
              </a:ext>
            </a:extLst>
          </p:cNvPr>
          <p:cNvSpPr txBox="1"/>
          <p:nvPr/>
        </p:nvSpPr>
        <p:spPr>
          <a:xfrm>
            <a:off x="274320" y="708701"/>
            <a:ext cx="4127215" cy="461665"/>
          </a:xfrm>
          <a:prstGeom prst="rect">
            <a:avLst/>
          </a:prstGeom>
          <a:noFill/>
        </p:spPr>
        <p:txBody>
          <a:bodyPr wrap="square" rtlCol="0">
            <a:spAutoFit/>
          </a:bodyPr>
          <a:lstStyle/>
          <a:p>
            <a:r>
              <a:rPr lang="en-US" sz="2400" b="1" dirty="0">
                <a:solidFill>
                  <a:schemeClr val="accent6"/>
                </a:solidFill>
              </a:rPr>
              <a:t>STP Campaign</a:t>
            </a:r>
          </a:p>
        </p:txBody>
      </p:sp>
      <p:cxnSp>
        <p:nvCxnSpPr>
          <p:cNvPr id="16" name="Straight Connector 15">
            <a:extLst>
              <a:ext uri="{FF2B5EF4-FFF2-40B4-BE49-F238E27FC236}">
                <a16:creationId xmlns:a16="http://schemas.microsoft.com/office/drawing/2014/main" id="{73BBB458-3AC0-9180-2D05-8F2E426BDB48}"/>
              </a:ext>
            </a:extLst>
          </p:cNvPr>
          <p:cNvCxnSpPr/>
          <p:nvPr/>
        </p:nvCxnSpPr>
        <p:spPr>
          <a:xfrm>
            <a:off x="274320" y="1199535"/>
            <a:ext cx="349143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518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sz="half" idx="1"/>
          </p:nvPr>
        </p:nvSpPr>
        <p:spPr>
          <a:xfrm>
            <a:off x="731518" y="2311019"/>
            <a:ext cx="4982675" cy="3567674"/>
          </a:xfrm>
        </p:spPr>
        <p:txBody>
          <a:bodyPr vert="horz" lIns="91440" tIns="45720" rIns="91440" bIns="45720" rtlCol="0" anchor="ctr">
            <a:normAutofit/>
          </a:bodyPr>
          <a:lstStyle/>
          <a:p>
            <a:pPr marL="342900" indent="-342900">
              <a:lnSpc>
                <a:spcPct val="150000"/>
              </a:lnSpc>
              <a:buFont typeface="+mj-lt"/>
              <a:buAutoNum type="arabicPeriod"/>
            </a:pPr>
            <a:r>
              <a:rPr lang="en-US" dirty="0">
                <a:solidFill>
                  <a:schemeClr val="accent1"/>
                </a:solidFill>
                <a:effectLst/>
                <a:ea typeface="SimSun" panose="02010600030101010101" pitchFamily="2" charset="-122"/>
                <a:cs typeface="Times New Roman" panose="02020603050405020304" pitchFamily="18" charset="0"/>
              </a:rPr>
              <a:t>Find a particular product (navigational)</a:t>
            </a:r>
          </a:p>
          <a:p>
            <a:pPr marL="342900" indent="-342900">
              <a:lnSpc>
                <a:spcPct val="150000"/>
              </a:lnSpc>
              <a:buFont typeface="+mj-lt"/>
              <a:buAutoNum type="arabicPeriod"/>
            </a:pPr>
            <a:r>
              <a:rPr lang="en-US" dirty="0">
                <a:solidFill>
                  <a:schemeClr val="accent1"/>
                </a:solidFill>
                <a:ea typeface="SimSun" panose="02010600030101010101" pitchFamily="2" charset="-122"/>
                <a:cs typeface="Times New Roman" panose="02020603050405020304" pitchFamily="18" charset="0"/>
              </a:rPr>
              <a:t>Access </a:t>
            </a:r>
            <a:r>
              <a:rPr lang="en-US" dirty="0">
                <a:solidFill>
                  <a:schemeClr val="accent1"/>
                </a:solidFill>
                <a:effectLst/>
                <a:ea typeface="SimSun" panose="02010600030101010101" pitchFamily="2" charset="-122"/>
                <a:cs typeface="Times New Roman" panose="02020603050405020304" pitchFamily="18" charset="0"/>
              </a:rPr>
              <a:t>information (informational)</a:t>
            </a:r>
          </a:p>
          <a:p>
            <a:pPr marL="342900" indent="-342900">
              <a:lnSpc>
                <a:spcPct val="150000"/>
              </a:lnSpc>
              <a:buFont typeface="+mj-lt"/>
              <a:buAutoNum type="arabicPeriod"/>
            </a:pPr>
            <a:r>
              <a:rPr lang="en-US" dirty="0">
                <a:solidFill>
                  <a:schemeClr val="accent1"/>
                </a:solidFill>
                <a:ea typeface="SimSun" panose="02010600030101010101" pitchFamily="2" charset="-122"/>
                <a:cs typeface="Times New Roman" panose="02020603050405020304" pitchFamily="18" charset="0"/>
              </a:rPr>
              <a:t>Make</a:t>
            </a:r>
            <a:r>
              <a:rPr lang="en-US" dirty="0">
                <a:solidFill>
                  <a:schemeClr val="accent1"/>
                </a:solidFill>
                <a:effectLst/>
                <a:ea typeface="SimSun" panose="02010600030101010101" pitchFamily="2" charset="-122"/>
                <a:cs typeface="Times New Roman" panose="02020603050405020304" pitchFamily="18" charset="0"/>
              </a:rPr>
              <a:t> a purchase (transa</a:t>
            </a:r>
            <a:r>
              <a:rPr lang="en-US" dirty="0">
                <a:solidFill>
                  <a:schemeClr val="accent1"/>
                </a:solidFill>
                <a:ea typeface="SimSun" panose="02010600030101010101" pitchFamily="2" charset="-122"/>
                <a:cs typeface="Times New Roman" panose="02020603050405020304" pitchFamily="18" charset="0"/>
              </a:rPr>
              <a:t>ctional)</a:t>
            </a:r>
            <a:endParaRPr lang="en-US" dirty="0">
              <a:solidFill>
                <a:schemeClr val="accent1"/>
              </a:solidFill>
            </a:endParaRP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dirty="0"/>
              <a:t>2024</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p:txBody>
          <a:bodyPr/>
          <a:lstStyle/>
          <a:p>
            <a:r>
              <a:rPr lang="en-US"/>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18</a:t>
            </a:fld>
            <a:endParaRPr lang="en-US"/>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4294967295"/>
          </p:nvPr>
        </p:nvSpPr>
        <p:spPr>
          <a:xfrm>
            <a:off x="2321081" y="1784332"/>
            <a:ext cx="1392878" cy="526687"/>
          </a:xfrm>
        </p:spPr>
        <p:txBody>
          <a:bodyPr>
            <a:normAutofit/>
          </a:bodyPr>
          <a:lstStyle/>
          <a:p>
            <a:pPr marL="0" indent="0" algn="ctr">
              <a:buNone/>
            </a:pPr>
            <a:r>
              <a:rPr lang="en-US" sz="2400" b="1" u="sng" dirty="0">
                <a:solidFill>
                  <a:schemeClr val="accent6"/>
                </a:solidFill>
              </a:rPr>
              <a:t>Needs</a:t>
            </a:r>
          </a:p>
        </p:txBody>
      </p:sp>
      <p:sp>
        <p:nvSpPr>
          <p:cNvPr id="14" name="TextBox 13">
            <a:extLst>
              <a:ext uri="{FF2B5EF4-FFF2-40B4-BE49-F238E27FC236}">
                <a16:creationId xmlns:a16="http://schemas.microsoft.com/office/drawing/2014/main" id="{FF210E7B-71B0-932D-50D6-996C4A608C5C}"/>
              </a:ext>
            </a:extLst>
          </p:cNvPr>
          <p:cNvSpPr txBox="1"/>
          <p:nvPr/>
        </p:nvSpPr>
        <p:spPr>
          <a:xfrm>
            <a:off x="274320" y="708701"/>
            <a:ext cx="2792361" cy="461665"/>
          </a:xfrm>
          <a:prstGeom prst="rect">
            <a:avLst/>
          </a:prstGeom>
          <a:noFill/>
        </p:spPr>
        <p:txBody>
          <a:bodyPr wrap="square" rtlCol="0">
            <a:spAutoFit/>
          </a:bodyPr>
          <a:lstStyle/>
          <a:p>
            <a:r>
              <a:rPr lang="en-US" sz="2400" b="1" dirty="0">
                <a:solidFill>
                  <a:schemeClr val="accent6"/>
                </a:solidFill>
              </a:rPr>
              <a:t>Search Intent</a:t>
            </a:r>
          </a:p>
        </p:txBody>
      </p:sp>
      <p:cxnSp>
        <p:nvCxnSpPr>
          <p:cNvPr id="16" name="Straight Connector 15">
            <a:extLst>
              <a:ext uri="{FF2B5EF4-FFF2-40B4-BE49-F238E27FC236}">
                <a16:creationId xmlns:a16="http://schemas.microsoft.com/office/drawing/2014/main" id="{73BBB458-3AC0-9180-2D05-8F2E426BDB48}"/>
              </a:ext>
            </a:extLst>
          </p:cNvPr>
          <p:cNvCxnSpPr/>
          <p:nvPr/>
        </p:nvCxnSpPr>
        <p:spPr>
          <a:xfrm>
            <a:off x="274320" y="1199535"/>
            <a:ext cx="3491435"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98859E1A-36C7-C1BA-4007-83B265C30B58}"/>
              </a:ext>
            </a:extLst>
          </p:cNvPr>
          <p:cNvSpPr txBox="1">
            <a:spLocks/>
          </p:cNvSpPr>
          <p:nvPr/>
        </p:nvSpPr>
        <p:spPr>
          <a:xfrm>
            <a:off x="8005601" y="1784332"/>
            <a:ext cx="1392878" cy="52668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Font typeface="Garamond" pitchFamily="18" charset="0"/>
              <a:buNone/>
            </a:pPr>
            <a:r>
              <a:rPr lang="en-US" sz="2400" b="1" u="sng" dirty="0">
                <a:solidFill>
                  <a:schemeClr val="accent6"/>
                </a:solidFill>
              </a:rPr>
              <a:t>Wants</a:t>
            </a:r>
          </a:p>
        </p:txBody>
      </p:sp>
      <p:sp>
        <p:nvSpPr>
          <p:cNvPr id="20" name="Content Placeholder 2">
            <a:extLst>
              <a:ext uri="{FF2B5EF4-FFF2-40B4-BE49-F238E27FC236}">
                <a16:creationId xmlns:a16="http://schemas.microsoft.com/office/drawing/2014/main" id="{F80585B7-77DE-6D07-FE06-76AFEAE4261C}"/>
              </a:ext>
            </a:extLst>
          </p:cNvPr>
          <p:cNvSpPr txBox="1">
            <a:spLocks/>
          </p:cNvSpPr>
          <p:nvPr/>
        </p:nvSpPr>
        <p:spPr>
          <a:xfrm>
            <a:off x="6248402" y="2311019"/>
            <a:ext cx="5684518" cy="3749040"/>
          </a:xfrm>
          <a:prstGeom prst="rect">
            <a:avLst/>
          </a:prstGeom>
        </p:spPr>
        <p:txBody>
          <a:bodyPr vert="horz" lIns="91440" tIns="45720" rIns="91440" bIns="45720" rtlCol="0" anchor="ctr">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342900" marR="0" lvl="0" indent="-342900">
              <a:lnSpc>
                <a:spcPct val="200000"/>
              </a:lnSpc>
              <a:spcBef>
                <a:spcPts val="0"/>
              </a:spcBef>
              <a:spcAft>
                <a:spcPts val="0"/>
              </a:spcAft>
              <a:buFont typeface="+mj-lt"/>
              <a:buAutoNum type="arabicPeriod"/>
            </a:pPr>
            <a:r>
              <a:rPr lang="en-US" dirty="0">
                <a:solidFill>
                  <a:schemeClr val="accent6"/>
                </a:solidFill>
                <a:effectLst/>
                <a:ea typeface="SimSun" panose="02010600030101010101" pitchFamily="2" charset="-122"/>
                <a:cs typeface="Times New Roman" panose="02020603050405020304" pitchFamily="18" charset="0"/>
              </a:rPr>
              <a:t>Wide range of home furniture </a:t>
            </a:r>
          </a:p>
          <a:p>
            <a:pPr marL="342900" marR="0" lvl="0" indent="-342900">
              <a:lnSpc>
                <a:spcPct val="200000"/>
              </a:lnSpc>
              <a:spcBef>
                <a:spcPts val="0"/>
              </a:spcBef>
              <a:spcAft>
                <a:spcPts val="0"/>
              </a:spcAft>
              <a:buFont typeface="+mj-lt"/>
              <a:buAutoNum type="arabicPeriod"/>
            </a:pPr>
            <a:r>
              <a:rPr lang="en-US" dirty="0">
                <a:solidFill>
                  <a:schemeClr val="accent6"/>
                </a:solidFill>
                <a:effectLst/>
                <a:ea typeface="SimSun" panose="02010600030101010101" pitchFamily="2" charset="-122"/>
                <a:cs typeface="Times New Roman" panose="02020603050405020304" pitchFamily="18" charset="0"/>
              </a:rPr>
              <a:t>Convenient online shopping</a:t>
            </a:r>
          </a:p>
          <a:p>
            <a:pPr marL="342900" marR="0" lvl="0" indent="-342900">
              <a:lnSpc>
                <a:spcPct val="200000"/>
              </a:lnSpc>
              <a:spcBef>
                <a:spcPts val="0"/>
              </a:spcBef>
              <a:spcAft>
                <a:spcPts val="0"/>
              </a:spcAft>
              <a:buFont typeface="+mj-lt"/>
              <a:buAutoNum type="arabicPeriod"/>
            </a:pPr>
            <a:r>
              <a:rPr lang="en-US" dirty="0">
                <a:solidFill>
                  <a:schemeClr val="accent6"/>
                </a:solidFill>
                <a:ea typeface="SimSun" panose="02010600030101010101" pitchFamily="2" charset="-122"/>
                <a:cs typeface="Times New Roman" panose="02020603050405020304" pitchFamily="18" charset="0"/>
              </a:rPr>
              <a:t>Affordable ways to shop (coupons, discounts).</a:t>
            </a:r>
            <a:endParaRPr lang="en-US" dirty="0">
              <a:solidFill>
                <a:schemeClr val="accent6"/>
              </a:solidFill>
              <a:effectLst/>
              <a:ea typeface="SimSun" panose="02010600030101010101" pitchFamily="2" charset="-122"/>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dirty="0">
                <a:solidFill>
                  <a:schemeClr val="accent6"/>
                </a:solidFill>
                <a:ea typeface="SimSun" panose="02010600030101010101" pitchFamily="2" charset="-122"/>
                <a:cs typeface="Times New Roman" panose="02020603050405020304" pitchFamily="18" charset="0"/>
              </a:rPr>
              <a:t>Product </a:t>
            </a:r>
            <a:r>
              <a:rPr lang="en-US" dirty="0">
                <a:solidFill>
                  <a:schemeClr val="accent6"/>
                </a:solidFill>
                <a:effectLst/>
                <a:ea typeface="SimSun" panose="02010600030101010101" pitchFamily="2" charset="-122"/>
                <a:cs typeface="Times New Roman" panose="02020603050405020304" pitchFamily="18" charset="0"/>
              </a:rPr>
              <a:t>reviews and product info </a:t>
            </a:r>
          </a:p>
          <a:p>
            <a:pPr marL="342900" marR="0" lvl="0" indent="-342900">
              <a:lnSpc>
                <a:spcPct val="200000"/>
              </a:lnSpc>
              <a:spcBef>
                <a:spcPts val="0"/>
              </a:spcBef>
              <a:spcAft>
                <a:spcPts val="0"/>
              </a:spcAft>
              <a:buFont typeface="+mj-lt"/>
              <a:buAutoNum type="arabicPeriod"/>
            </a:pPr>
            <a:r>
              <a:rPr lang="en-US" dirty="0">
                <a:solidFill>
                  <a:schemeClr val="accent6"/>
                </a:solidFill>
                <a:ea typeface="SimSun" panose="02010600030101010101" pitchFamily="2" charset="-122"/>
                <a:cs typeface="Times New Roman" panose="02020603050405020304" pitchFamily="18" charset="0"/>
              </a:rPr>
              <a:t>E</a:t>
            </a:r>
            <a:r>
              <a:rPr lang="en-US" dirty="0">
                <a:solidFill>
                  <a:schemeClr val="accent6"/>
                </a:solidFill>
                <a:effectLst/>
                <a:ea typeface="SimSun" panose="02010600030101010101" pitchFamily="2" charset="-122"/>
                <a:cs typeface="Times New Roman" panose="02020603050405020304" pitchFamily="18" charset="0"/>
              </a:rPr>
              <a:t>mployment opportunities at Wayfair</a:t>
            </a:r>
          </a:p>
        </p:txBody>
      </p:sp>
    </p:spTree>
    <p:extLst>
      <p:ext uri="{BB962C8B-B14F-4D97-AF65-F5344CB8AC3E}">
        <p14:creationId xmlns:p14="http://schemas.microsoft.com/office/powerpoint/2010/main" val="20262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1877CC4-D40F-4AA7-9918-B650DE6D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27AA3049-D42F-46F6-856C-F9B8925E6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53" name="Rectangle 52">
            <a:extLst>
              <a:ext uri="{FF2B5EF4-FFF2-40B4-BE49-F238E27FC236}">
                <a16:creationId xmlns:a16="http://schemas.microsoft.com/office/drawing/2014/main" id="{FEC7C2A9-C77C-442E-800B-313E0D3F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55" name="Rectangle 54">
            <a:extLst>
              <a:ext uri="{FF2B5EF4-FFF2-40B4-BE49-F238E27FC236}">
                <a16:creationId xmlns:a16="http://schemas.microsoft.com/office/drawing/2014/main" id="{007B62E5-5E62-4CB8-AFD5-1B59D2B62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57" name="Group 56">
            <a:extLst>
              <a:ext uri="{FF2B5EF4-FFF2-40B4-BE49-F238E27FC236}">
                <a16:creationId xmlns:a16="http://schemas.microsoft.com/office/drawing/2014/main" id="{99BCEFE9-2CB0-4D92-9EAF-2AD0F6B8F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58" name="Straight Connector 57">
              <a:extLst>
                <a:ext uri="{FF2B5EF4-FFF2-40B4-BE49-F238E27FC236}">
                  <a16:creationId xmlns:a16="http://schemas.microsoft.com/office/drawing/2014/main" id="{F147C330-3181-415C-816F-4382214102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6163FB-E4BC-4359-ABB1-1FAA985798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9531CE-7400-41BD-B67A-AAE15984D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AE34AF9D-4226-9E6C-4383-B03873A128C3}"/>
              </a:ext>
            </a:extLst>
          </p:cNvPr>
          <p:cNvPicPr>
            <a:picLocks noChangeAspect="1"/>
          </p:cNvPicPr>
          <p:nvPr/>
        </p:nvPicPr>
        <p:blipFill rotWithShape="1">
          <a:blip r:embed="rId3"/>
          <a:srcRect l="11157"/>
          <a:stretch/>
        </p:blipFill>
        <p:spPr>
          <a:xfrm>
            <a:off x="20" y="10"/>
            <a:ext cx="6092870" cy="6857990"/>
          </a:xfrm>
          <a:prstGeom prst="rect">
            <a:avLst/>
          </a:prstGeom>
        </p:spPr>
      </p:pic>
      <p:pic>
        <p:nvPicPr>
          <p:cNvPr id="3" name="Picture 2" descr="A group of people sitting around tables in a room with a large screen&#10;&#10;Description automatically generated">
            <a:extLst>
              <a:ext uri="{FF2B5EF4-FFF2-40B4-BE49-F238E27FC236}">
                <a16:creationId xmlns:a16="http://schemas.microsoft.com/office/drawing/2014/main" id="{81DC67CC-11EB-9904-C57A-33F18146654D}"/>
              </a:ext>
            </a:extLst>
          </p:cNvPr>
          <p:cNvPicPr>
            <a:picLocks noChangeAspect="1"/>
          </p:cNvPicPr>
          <p:nvPr/>
        </p:nvPicPr>
        <p:blipFill rotWithShape="1">
          <a:blip r:embed="rId4"/>
          <a:srcRect r="11059"/>
          <a:stretch/>
        </p:blipFill>
        <p:spPr>
          <a:xfrm>
            <a:off x="6092422" y="10"/>
            <a:ext cx="6099578" cy="6857990"/>
          </a:xfrm>
          <a:prstGeom prst="rect">
            <a:avLst/>
          </a:prstGeom>
        </p:spPr>
      </p:pic>
      <p:sp>
        <p:nvSpPr>
          <p:cNvPr id="62" name="Rectangle 61">
            <a:extLst>
              <a:ext uri="{FF2B5EF4-FFF2-40B4-BE49-F238E27FC236}">
                <a16:creationId xmlns:a16="http://schemas.microsoft.com/office/drawing/2014/main" id="{6DCD1DF1-CB03-48C2-8385-5C696C984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64" name="Rectangle 63">
            <a:extLst>
              <a:ext uri="{FF2B5EF4-FFF2-40B4-BE49-F238E27FC236}">
                <a16:creationId xmlns:a16="http://schemas.microsoft.com/office/drawing/2014/main" id="{97A96ACE-080B-420A-8FDD-25E5F2CC3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6" name="Title 15">
            <a:extLst>
              <a:ext uri="{FF2B5EF4-FFF2-40B4-BE49-F238E27FC236}">
                <a16:creationId xmlns:a16="http://schemas.microsoft.com/office/drawing/2014/main" id="{3E2FC350-B8EF-ED49-D3C8-58287DB8BE82}"/>
              </a:ext>
            </a:extLst>
          </p:cNvPr>
          <p:cNvSpPr>
            <a:spLocks noGrp="1"/>
          </p:cNvSpPr>
          <p:nvPr>
            <p:ph type="title"/>
          </p:nvPr>
        </p:nvSpPr>
        <p:spPr>
          <a:xfrm>
            <a:off x="1561708" y="2091263"/>
            <a:ext cx="9068586" cy="2590800"/>
          </a:xfrm>
        </p:spPr>
        <p:txBody>
          <a:bodyPr vert="horz" lIns="91440" tIns="45720" rIns="91440" bIns="45720" rtlCol="0" anchor="ctr">
            <a:normAutofit/>
          </a:bodyPr>
          <a:lstStyle/>
          <a:p>
            <a:r>
              <a:rPr lang="en-US" dirty="0">
                <a:solidFill>
                  <a:schemeClr val="accent6"/>
                </a:solidFill>
              </a:rPr>
              <a:t>Keyword research</a:t>
            </a:r>
          </a:p>
        </p:txBody>
      </p:sp>
      <p:sp>
        <p:nvSpPr>
          <p:cNvPr id="2" name="Text Placeholder 1">
            <a:extLst>
              <a:ext uri="{FF2B5EF4-FFF2-40B4-BE49-F238E27FC236}">
                <a16:creationId xmlns:a16="http://schemas.microsoft.com/office/drawing/2014/main" id="{3AE57DC4-5DF4-12BF-DA6E-F3CBE4066D1E}"/>
              </a:ext>
            </a:extLst>
          </p:cNvPr>
          <p:cNvSpPr>
            <a:spLocks noGrp="1"/>
          </p:cNvSpPr>
          <p:nvPr>
            <p:ph type="body" idx="1"/>
          </p:nvPr>
        </p:nvSpPr>
        <p:spPr>
          <a:xfrm>
            <a:off x="1562100" y="4682062"/>
            <a:ext cx="9070848" cy="457201"/>
          </a:xfrm>
        </p:spPr>
        <p:txBody>
          <a:bodyPr vert="horz" lIns="91440" tIns="45720" rIns="91440" bIns="45720" rtlCol="0">
            <a:normAutofit/>
          </a:bodyPr>
          <a:lstStyle/>
          <a:p>
            <a:pPr>
              <a:spcBef>
                <a:spcPts val="0"/>
              </a:spcBef>
            </a:pPr>
            <a:endParaRPr lang="en-US" spc="80"/>
          </a:p>
        </p:txBody>
      </p:sp>
      <p:sp>
        <p:nvSpPr>
          <p:cNvPr id="66" name="Rectangle 65">
            <a:extLst>
              <a:ext uri="{FF2B5EF4-FFF2-40B4-BE49-F238E27FC236}">
                <a16:creationId xmlns:a16="http://schemas.microsoft.com/office/drawing/2014/main" id="{A3A8FBAA-FAFB-42FE-A323-2D23682E32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68" name="Straight Connector 67">
            <a:extLst>
              <a:ext uri="{FF2B5EF4-FFF2-40B4-BE49-F238E27FC236}">
                <a16:creationId xmlns:a16="http://schemas.microsoft.com/office/drawing/2014/main" id="{2B5F27D3-162E-4187-BF09-D2FF7F2EC1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1" name="Date Placeholder 10">
            <a:extLst>
              <a:ext uri="{FF2B5EF4-FFF2-40B4-BE49-F238E27FC236}">
                <a16:creationId xmlns:a16="http://schemas.microsoft.com/office/drawing/2014/main" id="{5858EA4B-64FB-6EFC-2FA9-D51E298F7382}"/>
              </a:ext>
            </a:extLst>
          </p:cNvPr>
          <p:cNvSpPr>
            <a:spLocks noGrp="1"/>
          </p:cNvSpPr>
          <p:nvPr>
            <p:ph type="dt" sz="half" idx="10"/>
          </p:nvPr>
        </p:nvSpPr>
        <p:spPr>
          <a:xfrm>
            <a:off x="5318760" y="1341255"/>
            <a:ext cx="1554480" cy="527213"/>
          </a:xfrm>
        </p:spPr>
        <p:txBody>
          <a:bodyPr vert="horz" lIns="91440" tIns="45720" rIns="91440" bIns="45720" rtlCol="0" anchor="b">
            <a:normAutofit/>
          </a:bodyPr>
          <a:lstStyle/>
          <a:p>
            <a:pPr>
              <a:spcAft>
                <a:spcPts val="600"/>
              </a:spcAft>
            </a:pPr>
            <a:r>
              <a:rPr lang="en-US" kern="1200" spc="0" baseline="0" dirty="0">
                <a:solidFill>
                  <a:schemeClr val="tx1"/>
                </a:solidFill>
                <a:latin typeface="+mn-lt"/>
                <a:ea typeface="+mn-ea"/>
                <a:cs typeface="+mn-cs"/>
              </a:rPr>
              <a:t>20XX</a:t>
            </a:r>
          </a:p>
        </p:txBody>
      </p:sp>
      <p:cxnSp>
        <p:nvCxnSpPr>
          <p:cNvPr id="70" name="Straight Connector 69">
            <a:extLst>
              <a:ext uri="{FF2B5EF4-FFF2-40B4-BE49-F238E27FC236}">
                <a16:creationId xmlns:a16="http://schemas.microsoft.com/office/drawing/2014/main" id="{05F26B83-BF35-4800-B3A6-562CB5E691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8AB3D2D-B0C8-4556-9E6A-CE17114348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381E33E0-0D4A-02F7-4B88-483C1D18D84B}"/>
              </a:ext>
            </a:extLst>
          </p:cNvPr>
          <p:cNvSpPr>
            <a:spLocks noGrp="1"/>
          </p:cNvSpPr>
          <p:nvPr>
            <p:ph type="sldNum" sz="quarter" idx="12"/>
          </p:nvPr>
        </p:nvSpPr>
        <p:spPr>
          <a:xfrm>
            <a:off x="8606919" y="5212080"/>
            <a:ext cx="2111881" cy="228600"/>
          </a:xfrm>
        </p:spPr>
        <p:txBody>
          <a:bodyPr vert="horz" lIns="91440" tIns="45720" rIns="91440" bIns="45720" rtlCol="0" anchor="b">
            <a:normAutofit/>
          </a:bodyPr>
          <a:lstStyle/>
          <a:p>
            <a:pPr>
              <a:lnSpc>
                <a:spcPct val="90000"/>
              </a:lnSpc>
              <a:spcAft>
                <a:spcPts val="600"/>
              </a:spcAft>
            </a:pPr>
            <a:fld id="{B5CEABB6-07DC-46E8-9B57-56EC44A396E5}" type="slidenum">
              <a:rPr lang="en-US" kern="1200" dirty="0">
                <a:solidFill>
                  <a:schemeClr val="tx1">
                    <a:lumMod val="75000"/>
                    <a:lumOff val="25000"/>
                  </a:schemeClr>
                </a:solidFill>
                <a:latin typeface="+mn-lt"/>
                <a:ea typeface="+mn-ea"/>
                <a:cs typeface="+mn-cs"/>
              </a:rPr>
              <a:pPr>
                <a:lnSpc>
                  <a:spcPct val="90000"/>
                </a:lnSpc>
                <a:spcAft>
                  <a:spcPts val="600"/>
                </a:spcAft>
              </a:pPr>
              <a:t>19</a:t>
            </a:fld>
            <a:endParaRPr lang="en-US" kern="1200" dirty="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324321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3053705" y="1633536"/>
            <a:ext cx="2141764" cy="461665"/>
          </a:xfrm>
        </p:spPr>
        <p:txBody>
          <a:bodyPr/>
          <a:lstStyle/>
          <a:p>
            <a:r>
              <a:rPr lang="en-US" sz="1800" dirty="0">
                <a:solidFill>
                  <a:schemeClr val="accent6"/>
                </a:solidFill>
              </a:rPr>
              <a:t>E-Commerce</a:t>
            </a:r>
          </a:p>
          <a:p>
            <a:endParaRPr lang="en-US" dirty="0">
              <a:solidFill>
                <a:schemeClr val="accent6"/>
              </a:solidFill>
            </a:endParaRP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3462564" y="2704519"/>
            <a:ext cx="5539095" cy="1010842"/>
          </a:xfrm>
        </p:spPr>
        <p:txBody>
          <a:bodyPr/>
          <a:lstStyle/>
          <a:p>
            <a:r>
              <a:rPr lang="en-US" sz="1800" dirty="0">
                <a:solidFill>
                  <a:schemeClr val="accent6"/>
                </a:solidFill>
              </a:rPr>
              <a:t>Home Improvement Furniture &amp; Appliances</a:t>
            </a:r>
          </a:p>
          <a:p>
            <a:endParaRPr lang="en-US" dirty="0">
              <a:solidFill>
                <a:schemeClr val="accent6"/>
              </a:solidFill>
            </a:endParaRP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3765755" y="3679606"/>
            <a:ext cx="7782922" cy="1745710"/>
          </a:xfrm>
        </p:spPr>
        <p:txBody>
          <a:bodyPr numCol="2">
            <a:noAutofit/>
          </a:bodyPr>
          <a:lstStyle/>
          <a:p>
            <a:r>
              <a:rPr lang="en-US" sz="1800" b="1" dirty="0">
                <a:solidFill>
                  <a:schemeClr val="accent6"/>
                </a:solidFill>
              </a:rPr>
              <a:t>Search Traffic:</a:t>
            </a:r>
            <a:r>
              <a:rPr lang="en-US" sz="1800" dirty="0">
                <a:solidFill>
                  <a:schemeClr val="accent6"/>
                </a:solidFill>
              </a:rPr>
              <a:t>15.5M	</a:t>
            </a:r>
          </a:p>
          <a:p>
            <a:r>
              <a:rPr lang="en-US" sz="1800" b="1" dirty="0">
                <a:solidFill>
                  <a:schemeClr val="accent6"/>
                </a:solidFill>
              </a:rPr>
              <a:t>Paid Search Traffic: </a:t>
            </a:r>
            <a:r>
              <a:rPr lang="en-US" sz="1800" dirty="0">
                <a:solidFill>
                  <a:schemeClr val="accent6"/>
                </a:solidFill>
              </a:rPr>
              <a:t>1.5M	</a:t>
            </a:r>
            <a:endParaRPr lang="en-US" sz="1800" b="1" dirty="0">
              <a:solidFill>
                <a:schemeClr val="accent6"/>
              </a:solidFill>
            </a:endParaRPr>
          </a:p>
          <a:p>
            <a:r>
              <a:rPr lang="en-US" sz="1800" b="1" dirty="0">
                <a:solidFill>
                  <a:schemeClr val="accent6"/>
                </a:solidFill>
              </a:rPr>
              <a:t>Time Spent: </a:t>
            </a:r>
            <a:r>
              <a:rPr lang="en-US" sz="1800" dirty="0">
                <a:solidFill>
                  <a:schemeClr val="accent6"/>
                </a:solidFill>
              </a:rPr>
              <a:t>13 Minutes</a:t>
            </a:r>
          </a:p>
          <a:p>
            <a:endParaRPr lang="en-US" sz="1800" b="1" dirty="0">
              <a:solidFill>
                <a:schemeClr val="accent6"/>
              </a:solidFill>
            </a:endParaRPr>
          </a:p>
          <a:p>
            <a:r>
              <a:rPr lang="en-US" sz="1800" b="1" dirty="0">
                <a:solidFill>
                  <a:schemeClr val="accent6"/>
                </a:solidFill>
              </a:rPr>
              <a:t>Authority Score:</a:t>
            </a:r>
            <a:r>
              <a:rPr lang="en-US" sz="1800" dirty="0">
                <a:solidFill>
                  <a:schemeClr val="accent6"/>
                </a:solidFill>
              </a:rPr>
              <a:t>79</a:t>
            </a:r>
          </a:p>
          <a:p>
            <a:endParaRPr lang="en-US" sz="1800" dirty="0">
              <a:solidFill>
                <a:schemeClr val="accent6"/>
              </a:solidFill>
            </a:endParaRPr>
          </a:p>
          <a:p>
            <a:r>
              <a:rPr lang="en-US" sz="1800" b="1" dirty="0">
                <a:solidFill>
                  <a:schemeClr val="accent6"/>
                </a:solidFill>
              </a:rPr>
              <a:t>USA 64% of Market Share</a:t>
            </a: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dirty="0"/>
              <a:t>2024</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p:txBody>
          <a:bodyPr vert="horz" lIns="91440" tIns="45720" rIns="91440" bIns="45720" rtlCol="0" anchor="ctr">
            <a:normAutofit/>
          </a:bodyPr>
          <a:lstStyle/>
          <a:p>
            <a:r>
              <a:rPr lang="en-US" sz="1800" b="1" dirty="0">
                <a:solidFill>
                  <a:schemeClr val="accent6"/>
                </a:solidFill>
              </a:rPr>
              <a:t>Industry</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p:txBody>
          <a:bodyPr/>
          <a:lstStyle/>
          <a:p>
            <a:r>
              <a:rPr lang="en-US" sz="1800" b="1" dirty="0">
                <a:solidFill>
                  <a:schemeClr val="accent6"/>
                </a:solidFill>
              </a:rPr>
              <a:t>Service</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p:txBody>
          <a:bodyPr/>
          <a:lstStyle/>
          <a:p>
            <a:r>
              <a:rPr lang="en-US" sz="1800" b="1" dirty="0">
                <a:solidFill>
                  <a:schemeClr val="accent6"/>
                </a:solidFill>
              </a:rPr>
              <a:t>Online Presence</a:t>
            </a:r>
          </a:p>
        </p:txBody>
      </p:sp>
      <p:sp>
        <p:nvSpPr>
          <p:cNvPr id="14" name="TextBox 13">
            <a:extLst>
              <a:ext uri="{FF2B5EF4-FFF2-40B4-BE49-F238E27FC236}">
                <a16:creationId xmlns:a16="http://schemas.microsoft.com/office/drawing/2014/main" id="{FF210E7B-71B0-932D-50D6-996C4A608C5C}"/>
              </a:ext>
            </a:extLst>
          </p:cNvPr>
          <p:cNvSpPr txBox="1"/>
          <p:nvPr/>
        </p:nvSpPr>
        <p:spPr>
          <a:xfrm>
            <a:off x="274320" y="750019"/>
            <a:ext cx="4711708" cy="461665"/>
          </a:xfrm>
          <a:prstGeom prst="rect">
            <a:avLst/>
          </a:prstGeom>
          <a:noFill/>
        </p:spPr>
        <p:txBody>
          <a:bodyPr wrap="square" rtlCol="0">
            <a:spAutoFit/>
          </a:bodyPr>
          <a:lstStyle/>
          <a:p>
            <a:r>
              <a:rPr lang="en-US" sz="2400" b="1" dirty="0">
                <a:solidFill>
                  <a:schemeClr val="accent6"/>
                </a:solidFill>
              </a:rPr>
              <a:t>Wayfair Profile</a:t>
            </a:r>
          </a:p>
        </p:txBody>
      </p:sp>
      <p:cxnSp>
        <p:nvCxnSpPr>
          <p:cNvPr id="16" name="Straight Connector 15">
            <a:extLst>
              <a:ext uri="{FF2B5EF4-FFF2-40B4-BE49-F238E27FC236}">
                <a16:creationId xmlns:a16="http://schemas.microsoft.com/office/drawing/2014/main" id="{73BBB458-3AC0-9180-2D05-8F2E426BDB48}"/>
              </a:ext>
            </a:extLst>
          </p:cNvPr>
          <p:cNvCxnSpPr/>
          <p:nvPr/>
        </p:nvCxnSpPr>
        <p:spPr>
          <a:xfrm>
            <a:off x="274320" y="1199535"/>
            <a:ext cx="3491435"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AutoShape 2" descr="A wide digital infographic titled 'Wayfair Profile'. The background is solid black with text in a clean, modern white font. The slide is organized into sections titled INDUSTRY, SERVICE, ONLINE PRESENCE, detailing 'E-Commerce', 'Home Improvement Furniture &amp; Appliances', and various statistics like 'Search Traffic: 15.5M', 'Paid Search Traffic: 1.5M', 'Authority Score:79', and 'Time Spent: 13 Minutes'. It also includes the market share in the USA at 64%.">
            <a:extLst>
              <a:ext uri="{FF2B5EF4-FFF2-40B4-BE49-F238E27FC236}">
                <a16:creationId xmlns:a16="http://schemas.microsoft.com/office/drawing/2014/main" id="{2C745C98-8400-D1D8-3E07-980F2D9AE051}"/>
              </a:ext>
            </a:extLst>
          </p:cNvPr>
          <p:cNvSpPr>
            <a:spLocks noChangeAspect="1" noChangeArrowheads="1"/>
          </p:cNvSpPr>
          <p:nvPr/>
        </p:nvSpPr>
        <p:spPr bwMode="auto">
          <a:xfrm>
            <a:off x="4833244" y="1211684"/>
            <a:ext cx="2467922" cy="24679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81197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p:txBody>
          <a:bodyPr vert="horz" lIns="91440" tIns="45720" rIns="91440" bIns="45720" rtlCol="0" anchor="ctr">
            <a:normAutofit/>
          </a:bodyPr>
          <a:lstStyle/>
          <a:p>
            <a:r>
              <a:rPr lang="en-US" sz="1800" b="1" dirty="0">
                <a:solidFill>
                  <a:schemeClr val="accent6"/>
                </a:solidFill>
              </a:rPr>
              <a:t>Hidden value</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p:txBody>
          <a:bodyPr/>
          <a:lstStyle/>
          <a:p>
            <a:r>
              <a:rPr lang="en-US" sz="1800" b="1" dirty="0">
                <a:solidFill>
                  <a:schemeClr val="accent6"/>
                </a:solidFill>
              </a:rPr>
              <a:t>Search Intent</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01889"/>
            <a:ext cx="2141764" cy="514350"/>
          </a:xfrm>
        </p:spPr>
        <p:txBody>
          <a:bodyPr/>
          <a:lstStyle/>
          <a:p>
            <a:r>
              <a:rPr lang="en-US" sz="1800" b="1" dirty="0">
                <a:solidFill>
                  <a:schemeClr val="accent6"/>
                </a:solidFill>
              </a:rPr>
              <a:t>Monthly volume</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2326115" y="4842466"/>
            <a:ext cx="2141764" cy="514350"/>
          </a:xfrm>
        </p:spPr>
        <p:txBody>
          <a:bodyPr/>
          <a:lstStyle/>
          <a:p>
            <a:r>
              <a:rPr lang="en-US" sz="1800" b="1" dirty="0">
                <a:solidFill>
                  <a:schemeClr val="accent6"/>
                </a:solidFill>
              </a:rPr>
              <a:t>Keyword difficulty</a:t>
            </a:r>
          </a:p>
          <a:p>
            <a:endParaRPr lang="en-US" sz="1800" dirty="0">
              <a:solidFill>
                <a:schemeClr val="accent6"/>
              </a:solidFill>
            </a:endParaRP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2856139" y="1606498"/>
            <a:ext cx="5784456" cy="787215"/>
          </a:xfrm>
        </p:spPr>
        <p:txBody>
          <a:bodyPr/>
          <a:lstStyle/>
          <a:p>
            <a:pPr algn="ctr"/>
            <a:r>
              <a:rPr lang="en-US" sz="1800" dirty="0">
                <a:solidFill>
                  <a:schemeClr val="accent6"/>
                </a:solidFill>
              </a:rPr>
              <a:t>Overlooked Opportunities, Valuable Backlinks, &amp; Untapped Niches</a:t>
            </a:r>
          </a:p>
          <a:p>
            <a:endParaRPr lang="en-US" dirty="0">
              <a:solidFill>
                <a:schemeClr val="accent6"/>
              </a:solidFill>
            </a:endParaRP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3462564" y="2694406"/>
            <a:ext cx="5539095" cy="551752"/>
          </a:xfrm>
        </p:spPr>
        <p:txBody>
          <a:bodyPr>
            <a:normAutofit/>
          </a:bodyPr>
          <a:lstStyle/>
          <a:p>
            <a:r>
              <a:rPr lang="en-US" sz="1800" dirty="0">
                <a:solidFill>
                  <a:schemeClr val="accent6"/>
                </a:solidFill>
              </a:rPr>
              <a:t>Enhancing relevance &amp; Consumer intentions</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4290631" y="3699272"/>
            <a:ext cx="5539095" cy="777035"/>
          </a:xfrm>
        </p:spPr>
        <p:txBody>
          <a:bodyPr/>
          <a:lstStyle/>
          <a:p>
            <a:pPr algn="ctr"/>
            <a:r>
              <a:rPr lang="en-US" sz="1800" dirty="0">
                <a:solidFill>
                  <a:schemeClr val="accent6"/>
                </a:solidFill>
              </a:rPr>
              <a:t>Potential traffic &amp; Creates content strategy opportunities</a:t>
            </a:r>
          </a:p>
          <a:p>
            <a:endParaRPr lang="en-US" dirty="0">
              <a:solidFill>
                <a:schemeClr val="accent6"/>
              </a:solidFill>
            </a:endParaRP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5450315" y="4710114"/>
            <a:ext cx="4409807" cy="1010842"/>
          </a:xfrm>
        </p:spPr>
        <p:txBody>
          <a:bodyPr>
            <a:normAutofit fontScale="92500" lnSpcReduction="20000"/>
          </a:bodyPr>
          <a:lstStyle/>
          <a:p>
            <a:pPr algn="ctr"/>
            <a:r>
              <a:rPr lang="en-US" sz="1900" dirty="0">
                <a:solidFill>
                  <a:schemeClr val="accent6"/>
                </a:solidFill>
              </a:rPr>
              <a:t>Competitiveness of keywords</a:t>
            </a:r>
          </a:p>
          <a:p>
            <a:pPr algn="ctr"/>
            <a:r>
              <a:rPr lang="en-US" sz="1900" dirty="0">
                <a:solidFill>
                  <a:schemeClr val="accent6"/>
                </a:solidFill>
              </a:rPr>
              <a:t> &amp; </a:t>
            </a:r>
          </a:p>
          <a:p>
            <a:pPr algn="ctr"/>
            <a:r>
              <a:rPr lang="en-US" sz="1900" dirty="0">
                <a:solidFill>
                  <a:schemeClr val="accent6"/>
                </a:solidFill>
              </a:rPr>
              <a:t>Measurement of Growth</a:t>
            </a:r>
          </a:p>
          <a:p>
            <a:endParaRPr lang="en-US" dirty="0">
              <a:solidFill>
                <a:schemeClr val="accent6"/>
              </a:solidFill>
            </a:endParaRP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dirty="0"/>
              <a:t>20XX</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14" name="TextBox 13">
            <a:extLst>
              <a:ext uri="{FF2B5EF4-FFF2-40B4-BE49-F238E27FC236}">
                <a16:creationId xmlns:a16="http://schemas.microsoft.com/office/drawing/2014/main" id="{FF210E7B-71B0-932D-50D6-996C4A608C5C}"/>
              </a:ext>
            </a:extLst>
          </p:cNvPr>
          <p:cNvSpPr txBox="1"/>
          <p:nvPr/>
        </p:nvSpPr>
        <p:spPr>
          <a:xfrm>
            <a:off x="274320" y="708701"/>
            <a:ext cx="3769528" cy="461665"/>
          </a:xfrm>
          <a:prstGeom prst="rect">
            <a:avLst/>
          </a:prstGeom>
          <a:noFill/>
        </p:spPr>
        <p:txBody>
          <a:bodyPr wrap="square" rtlCol="0">
            <a:spAutoFit/>
          </a:bodyPr>
          <a:lstStyle/>
          <a:p>
            <a:r>
              <a:rPr lang="en-US" sz="2400" b="1" dirty="0">
                <a:solidFill>
                  <a:schemeClr val="accent6"/>
                </a:solidFill>
              </a:rPr>
              <a:t>Keyword Research</a:t>
            </a:r>
          </a:p>
        </p:txBody>
      </p:sp>
      <p:cxnSp>
        <p:nvCxnSpPr>
          <p:cNvPr id="16" name="Straight Connector 15">
            <a:extLst>
              <a:ext uri="{FF2B5EF4-FFF2-40B4-BE49-F238E27FC236}">
                <a16:creationId xmlns:a16="http://schemas.microsoft.com/office/drawing/2014/main" id="{73BBB458-3AC0-9180-2D05-8F2E426BDB48}"/>
              </a:ext>
            </a:extLst>
          </p:cNvPr>
          <p:cNvCxnSpPr/>
          <p:nvPr/>
        </p:nvCxnSpPr>
        <p:spPr>
          <a:xfrm>
            <a:off x="274320" y="1199535"/>
            <a:ext cx="349143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158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7A709C4C-3832-5158-5540-6DF8A38417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AE627B9C-FA16-99EC-CC59-7AF035B77026}"/>
              </a:ext>
            </a:extLst>
          </p:cNvPr>
          <p:cNvSpPr>
            <a:spLocks noGrp="1"/>
          </p:cNvSpPr>
          <p:nvPr>
            <p:ph type="ftr" sz="quarter" idx="11"/>
          </p:nvPr>
        </p:nvSpPr>
        <p:spPr/>
        <p:txBody>
          <a:bodyPr/>
          <a:lstStyle/>
          <a:p>
            <a:r>
              <a:rPr lang="en-US"/>
              <a:t>Pitch Deck</a:t>
            </a:r>
            <a:endParaRPr lang="en-US" dirty="0"/>
          </a:p>
        </p:txBody>
      </p:sp>
      <p:sp>
        <p:nvSpPr>
          <p:cNvPr id="13" name="Slide Number Placeholder 12">
            <a:extLst>
              <a:ext uri="{FF2B5EF4-FFF2-40B4-BE49-F238E27FC236}">
                <a16:creationId xmlns:a16="http://schemas.microsoft.com/office/drawing/2014/main" id="{125B2766-9531-0D5E-D570-277D8C4788F5}"/>
              </a:ext>
            </a:extLst>
          </p:cNvPr>
          <p:cNvSpPr>
            <a:spLocks noGrp="1"/>
          </p:cNvSpPr>
          <p:nvPr>
            <p:ph type="sldNum" sz="quarter" idx="12"/>
          </p:nvPr>
        </p:nvSpPr>
        <p:spPr/>
        <p:txBody>
          <a:bodyPr/>
          <a:lstStyle/>
          <a:p>
            <a:fld id="{B5CEABB6-07DC-46E8-9B57-56EC44A396E5}" type="slidenum">
              <a:rPr lang="en-US" smtClean="0"/>
              <a:t>21</a:t>
            </a:fld>
            <a:endParaRPr lang="en-US" dirty="0"/>
          </a:p>
        </p:txBody>
      </p:sp>
      <p:pic>
        <p:nvPicPr>
          <p:cNvPr id="14" name="Picture 2">
            <a:extLst>
              <a:ext uri="{FF2B5EF4-FFF2-40B4-BE49-F238E27FC236}">
                <a16:creationId xmlns:a16="http://schemas.microsoft.com/office/drawing/2014/main" id="{256017EC-458B-25B8-218B-F3D1B27D4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77" r="28520"/>
          <a:stretch/>
        </p:blipFill>
        <p:spPr bwMode="auto">
          <a:xfrm>
            <a:off x="-2788" y="3635175"/>
            <a:ext cx="4820775" cy="32712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BD9A998F-8851-F9CA-3AF2-4036C2D06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1192" y="3244646"/>
            <a:ext cx="5228192" cy="365303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7713B40-0164-7002-B4CE-4544525916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967" r="31754"/>
          <a:stretch/>
        </p:blipFill>
        <p:spPr bwMode="auto">
          <a:xfrm>
            <a:off x="-2788" y="-6771"/>
            <a:ext cx="4763980" cy="32712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1DE3B77-A30C-B2E4-B4FD-C3244D767B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1192" y="-6771"/>
            <a:ext cx="4945626" cy="34159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1987F8E-19B9-C9ED-EE13-22C1A9FA0CB7}"/>
              </a:ext>
            </a:extLst>
          </p:cNvPr>
          <p:cNvSpPr/>
          <p:nvPr/>
        </p:nvSpPr>
        <p:spPr>
          <a:xfrm>
            <a:off x="7679094" y="111967"/>
            <a:ext cx="513184" cy="32712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2632C6E-CFEB-69CA-8DB6-BA580E473118}"/>
              </a:ext>
            </a:extLst>
          </p:cNvPr>
          <p:cNvSpPr/>
          <p:nvPr/>
        </p:nvSpPr>
        <p:spPr>
          <a:xfrm>
            <a:off x="8775221" y="171080"/>
            <a:ext cx="348654" cy="315299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20F24A9-084D-5309-5674-BD7FBAA6B110}"/>
              </a:ext>
            </a:extLst>
          </p:cNvPr>
          <p:cNvSpPr/>
          <p:nvPr/>
        </p:nvSpPr>
        <p:spPr>
          <a:xfrm>
            <a:off x="9123875" y="3494665"/>
            <a:ext cx="284820" cy="32712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C05D1E3-662D-FC23-EF34-4DC9FF0CC9CF}"/>
              </a:ext>
            </a:extLst>
          </p:cNvPr>
          <p:cNvSpPr/>
          <p:nvPr/>
        </p:nvSpPr>
        <p:spPr>
          <a:xfrm>
            <a:off x="7951904" y="3474814"/>
            <a:ext cx="513184" cy="32712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73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7A709C4C-3832-5158-5540-6DF8A38417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AE627B9C-FA16-99EC-CC59-7AF035B77026}"/>
              </a:ext>
            </a:extLst>
          </p:cNvPr>
          <p:cNvSpPr>
            <a:spLocks noGrp="1"/>
          </p:cNvSpPr>
          <p:nvPr>
            <p:ph type="ftr" sz="quarter" idx="11"/>
          </p:nvPr>
        </p:nvSpPr>
        <p:spPr/>
        <p:txBody>
          <a:bodyPr/>
          <a:lstStyle/>
          <a:p>
            <a:r>
              <a:rPr lang="en-US"/>
              <a:t>Pitch Deck</a:t>
            </a:r>
            <a:endParaRPr lang="en-US" dirty="0"/>
          </a:p>
        </p:txBody>
      </p:sp>
      <p:sp>
        <p:nvSpPr>
          <p:cNvPr id="13" name="Slide Number Placeholder 12">
            <a:extLst>
              <a:ext uri="{FF2B5EF4-FFF2-40B4-BE49-F238E27FC236}">
                <a16:creationId xmlns:a16="http://schemas.microsoft.com/office/drawing/2014/main" id="{125B2766-9531-0D5E-D570-277D8C4788F5}"/>
              </a:ext>
            </a:extLst>
          </p:cNvPr>
          <p:cNvSpPr>
            <a:spLocks noGrp="1"/>
          </p:cNvSpPr>
          <p:nvPr>
            <p:ph type="sldNum" sz="quarter" idx="12"/>
          </p:nvPr>
        </p:nvSpPr>
        <p:spPr/>
        <p:txBody>
          <a:bodyPr/>
          <a:lstStyle/>
          <a:p>
            <a:fld id="{B5CEABB6-07DC-46E8-9B57-56EC44A396E5}" type="slidenum">
              <a:rPr lang="en-US" smtClean="0"/>
              <a:t>22</a:t>
            </a:fld>
            <a:endParaRPr lang="en-US" dirty="0"/>
          </a:p>
        </p:txBody>
      </p:sp>
      <p:pic>
        <p:nvPicPr>
          <p:cNvPr id="4100" name="Picture 4">
            <a:extLst>
              <a:ext uri="{FF2B5EF4-FFF2-40B4-BE49-F238E27FC236}">
                <a16:creationId xmlns:a16="http://schemas.microsoft.com/office/drawing/2014/main" id="{7CD68A6B-B5D7-B0F0-E94B-ACB3CA118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348" y="3101825"/>
            <a:ext cx="6233652" cy="37561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4413335-A22F-24C1-B374-0D44F9B5E1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117" r="28122"/>
          <a:stretch/>
        </p:blipFill>
        <p:spPr bwMode="auto">
          <a:xfrm>
            <a:off x="0" y="0"/>
            <a:ext cx="5587593" cy="27991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1050339F-29F9-0E9B-F77D-0A13FB88A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1181" y="0"/>
            <a:ext cx="4498799" cy="317223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3C8DB2C-3302-D076-2B41-88463D58577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6272" r="32498"/>
          <a:stretch/>
        </p:blipFill>
        <p:spPr bwMode="auto">
          <a:xfrm>
            <a:off x="0" y="3573625"/>
            <a:ext cx="6174841" cy="32843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83A0517-499A-9E7B-C35F-9073E826DDFF}"/>
              </a:ext>
            </a:extLst>
          </p:cNvPr>
          <p:cNvSpPr/>
          <p:nvPr/>
        </p:nvSpPr>
        <p:spPr>
          <a:xfrm>
            <a:off x="11058990" y="3344302"/>
            <a:ext cx="431168" cy="35136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EB4811F-E5B3-F1C5-4347-897D5810DE1A}"/>
              </a:ext>
            </a:extLst>
          </p:cNvPr>
          <p:cNvSpPr/>
          <p:nvPr/>
        </p:nvSpPr>
        <p:spPr>
          <a:xfrm>
            <a:off x="9824396" y="3315506"/>
            <a:ext cx="431168" cy="35136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E02F864-D252-3048-0D1B-B3EC0C920096}"/>
              </a:ext>
            </a:extLst>
          </p:cNvPr>
          <p:cNvSpPr/>
          <p:nvPr/>
        </p:nvSpPr>
        <p:spPr>
          <a:xfrm>
            <a:off x="8270872" y="59927"/>
            <a:ext cx="431168" cy="3041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C16A95-29A9-484F-13D7-5E17DCE913E0}"/>
              </a:ext>
            </a:extLst>
          </p:cNvPr>
          <p:cNvSpPr/>
          <p:nvPr/>
        </p:nvSpPr>
        <p:spPr>
          <a:xfrm>
            <a:off x="9240252" y="130333"/>
            <a:ext cx="266089" cy="30418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4AC9BD-BF3F-06E6-DAFC-D66CF86D9BDD}"/>
              </a:ext>
            </a:extLst>
          </p:cNvPr>
          <p:cNvSpPr/>
          <p:nvPr/>
        </p:nvSpPr>
        <p:spPr>
          <a:xfrm>
            <a:off x="6773779" y="5288"/>
            <a:ext cx="778675" cy="12504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EAFDD1C-0B12-0244-BC6E-299B7A7ABCB3}"/>
              </a:ext>
            </a:extLst>
          </p:cNvPr>
          <p:cNvSpPr/>
          <p:nvPr/>
        </p:nvSpPr>
        <p:spPr>
          <a:xfrm>
            <a:off x="7740498" y="3161751"/>
            <a:ext cx="961542" cy="18255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398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B5D6631-F74B-410E-B60D-7C97D6D77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6F300CB1-0412-47A2-BA30-07135C98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45" name="Rectangle 44">
            <a:extLst>
              <a:ext uri="{FF2B5EF4-FFF2-40B4-BE49-F238E27FC236}">
                <a16:creationId xmlns:a16="http://schemas.microsoft.com/office/drawing/2014/main" id="{C1AC820A-F7A7-46F3-933A-2CCC7201D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46" name="Rectangle 45">
            <a:extLst>
              <a:ext uri="{FF2B5EF4-FFF2-40B4-BE49-F238E27FC236}">
                <a16:creationId xmlns:a16="http://schemas.microsoft.com/office/drawing/2014/main" id="{8DAFCA3D-277C-4C06-BC17-5108F3A70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47" name="Group 46">
            <a:extLst>
              <a:ext uri="{FF2B5EF4-FFF2-40B4-BE49-F238E27FC236}">
                <a16:creationId xmlns:a16="http://schemas.microsoft.com/office/drawing/2014/main" id="{5457DF47-900A-447E-9B61-2B94B7495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30" name="Straight Connector 29">
              <a:extLst>
                <a:ext uri="{FF2B5EF4-FFF2-40B4-BE49-F238E27FC236}">
                  <a16:creationId xmlns:a16="http://schemas.microsoft.com/office/drawing/2014/main" id="{84772325-EEFF-4BA8-841C-29A78A2E4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3094C5-7785-41DD-B095-217D26651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3CF66E-289D-4AB8-85D9-C0B9AE18B6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3" name="Picture 2" descr="A cartoon of a child sitting at a desk with a computer&#10;&#10;Description automatically generated">
            <a:extLst>
              <a:ext uri="{FF2B5EF4-FFF2-40B4-BE49-F238E27FC236}">
                <a16:creationId xmlns:a16="http://schemas.microsoft.com/office/drawing/2014/main" id="{D6783624-FE90-5EEB-9494-964DBA687D52}"/>
              </a:ext>
            </a:extLst>
          </p:cNvPr>
          <p:cNvPicPr>
            <a:picLocks noChangeAspect="1"/>
          </p:cNvPicPr>
          <p:nvPr/>
        </p:nvPicPr>
        <p:blipFill rotWithShape="1">
          <a:blip r:embed="rId3">
            <a:alphaModFix amt="85000"/>
          </a:blip>
          <a:srcRect t="40193" b="3557"/>
          <a:stretch/>
        </p:blipFill>
        <p:spPr>
          <a:xfrm>
            <a:off x="1" y="10"/>
            <a:ext cx="12191999" cy="6857989"/>
          </a:xfrm>
          <a:prstGeom prst="rect">
            <a:avLst/>
          </a:prstGeom>
        </p:spPr>
      </p:pic>
      <p:sp>
        <p:nvSpPr>
          <p:cNvPr id="48" name="Rectangle 47">
            <a:extLst>
              <a:ext uri="{FF2B5EF4-FFF2-40B4-BE49-F238E27FC236}">
                <a16:creationId xmlns:a16="http://schemas.microsoft.com/office/drawing/2014/main" id="{8A3844E6-D96A-41C1-870D-EE39760D7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alpha val="94000"/>
            </a:schemeClr>
          </a:solidFill>
          <a:ln w="6350" cap="flat" cmpd="sng" algn="ctr">
            <a:noFill/>
            <a:prstDash val="solid"/>
          </a:ln>
          <a:effectLst>
            <a:softEdge rad="0"/>
          </a:effectLst>
        </p:spPr>
        <p:txBody>
          <a:bodyPr/>
          <a:lstStyle/>
          <a:p>
            <a:endParaRPr lang="en-US"/>
          </a:p>
        </p:txBody>
      </p:sp>
      <p:sp>
        <p:nvSpPr>
          <p:cNvPr id="49" name="Rectangle 48">
            <a:extLst>
              <a:ext uri="{FF2B5EF4-FFF2-40B4-BE49-F238E27FC236}">
                <a16:creationId xmlns:a16="http://schemas.microsoft.com/office/drawing/2014/main" id="{F2A92315-CB5C-4EB8-992E-4AA0C5DBC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6" name="Title 15">
            <a:extLst>
              <a:ext uri="{FF2B5EF4-FFF2-40B4-BE49-F238E27FC236}">
                <a16:creationId xmlns:a16="http://schemas.microsoft.com/office/drawing/2014/main" id="{3E2FC350-B8EF-ED49-D3C8-58287DB8BE82}"/>
              </a:ext>
            </a:extLst>
          </p:cNvPr>
          <p:cNvSpPr>
            <a:spLocks noGrp="1"/>
          </p:cNvSpPr>
          <p:nvPr>
            <p:ph type="title"/>
          </p:nvPr>
        </p:nvSpPr>
        <p:spPr>
          <a:xfrm>
            <a:off x="1561708" y="2091263"/>
            <a:ext cx="9068586" cy="2590800"/>
          </a:xfrm>
        </p:spPr>
        <p:txBody>
          <a:bodyPr vert="horz" lIns="91440" tIns="45720" rIns="91440" bIns="45720" rtlCol="0" anchor="ctr">
            <a:normAutofit/>
          </a:bodyPr>
          <a:lstStyle/>
          <a:p>
            <a:r>
              <a:rPr lang="en-US" dirty="0">
                <a:solidFill>
                  <a:schemeClr val="accent6"/>
                </a:solidFill>
              </a:rPr>
              <a:t>On-page </a:t>
            </a:r>
            <a:r>
              <a:rPr lang="en-US" dirty="0" err="1">
                <a:solidFill>
                  <a:schemeClr val="accent6"/>
                </a:solidFill>
              </a:rPr>
              <a:t>seo</a:t>
            </a:r>
            <a:r>
              <a:rPr lang="en-US" dirty="0">
                <a:solidFill>
                  <a:schemeClr val="accent6"/>
                </a:solidFill>
              </a:rPr>
              <a:t> strategies</a:t>
            </a:r>
          </a:p>
        </p:txBody>
      </p:sp>
      <p:sp>
        <p:nvSpPr>
          <p:cNvPr id="2" name="Text Placeholder 1">
            <a:extLst>
              <a:ext uri="{FF2B5EF4-FFF2-40B4-BE49-F238E27FC236}">
                <a16:creationId xmlns:a16="http://schemas.microsoft.com/office/drawing/2014/main" id="{3AE57DC4-5DF4-12BF-DA6E-F3CBE4066D1E}"/>
              </a:ext>
            </a:extLst>
          </p:cNvPr>
          <p:cNvSpPr>
            <a:spLocks noGrp="1"/>
          </p:cNvSpPr>
          <p:nvPr>
            <p:ph type="body" idx="1"/>
          </p:nvPr>
        </p:nvSpPr>
        <p:spPr>
          <a:xfrm>
            <a:off x="1562100" y="4682062"/>
            <a:ext cx="9070848" cy="457201"/>
          </a:xfrm>
        </p:spPr>
        <p:txBody>
          <a:bodyPr vert="horz" lIns="91440" tIns="45720" rIns="91440" bIns="45720" rtlCol="0">
            <a:normAutofit/>
          </a:bodyPr>
          <a:lstStyle/>
          <a:p>
            <a:pPr>
              <a:spcBef>
                <a:spcPts val="0"/>
              </a:spcBef>
            </a:pPr>
            <a:endParaRPr lang="en-US" spc="80"/>
          </a:p>
        </p:txBody>
      </p:sp>
      <p:sp>
        <p:nvSpPr>
          <p:cNvPr id="50" name="Rectangle 49">
            <a:extLst>
              <a:ext uri="{FF2B5EF4-FFF2-40B4-BE49-F238E27FC236}">
                <a16:creationId xmlns:a16="http://schemas.microsoft.com/office/drawing/2014/main" id="{79FECA57-A5E2-44A8-96B6-A95724F80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0" name="Straight Connector 39">
            <a:extLst>
              <a:ext uri="{FF2B5EF4-FFF2-40B4-BE49-F238E27FC236}">
                <a16:creationId xmlns:a16="http://schemas.microsoft.com/office/drawing/2014/main" id="{BD4DE04D-ED96-4A1A-AA20-E4BBEECBF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1" name="Date Placeholder 10">
            <a:extLst>
              <a:ext uri="{FF2B5EF4-FFF2-40B4-BE49-F238E27FC236}">
                <a16:creationId xmlns:a16="http://schemas.microsoft.com/office/drawing/2014/main" id="{5858EA4B-64FB-6EFC-2FA9-D51E298F7382}"/>
              </a:ext>
            </a:extLst>
          </p:cNvPr>
          <p:cNvSpPr>
            <a:spLocks noGrp="1"/>
          </p:cNvSpPr>
          <p:nvPr>
            <p:ph type="dt" sz="half" idx="10"/>
          </p:nvPr>
        </p:nvSpPr>
        <p:spPr>
          <a:xfrm>
            <a:off x="5318760" y="1341255"/>
            <a:ext cx="1554480" cy="527213"/>
          </a:xfrm>
        </p:spPr>
        <p:txBody>
          <a:bodyPr vert="horz" lIns="91440" tIns="45720" rIns="91440" bIns="45720" rtlCol="0" anchor="b">
            <a:normAutofit/>
          </a:bodyPr>
          <a:lstStyle/>
          <a:p>
            <a:pPr defTabSz="914400">
              <a:spcAft>
                <a:spcPts val="600"/>
              </a:spcAft>
            </a:pPr>
            <a:r>
              <a:rPr lang="en-US"/>
              <a:t>20XX</a:t>
            </a:r>
          </a:p>
        </p:txBody>
      </p:sp>
      <p:cxnSp>
        <p:nvCxnSpPr>
          <p:cNvPr id="42" name="Straight Connector 41">
            <a:extLst>
              <a:ext uri="{FF2B5EF4-FFF2-40B4-BE49-F238E27FC236}">
                <a16:creationId xmlns:a16="http://schemas.microsoft.com/office/drawing/2014/main" id="{F6D8CE3E-8596-4FB7-A9A6-0B18C146B9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78D154-D736-4782-853A-1EC344B8E8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381E33E0-0D4A-02F7-4B88-483C1D18D84B}"/>
              </a:ext>
            </a:extLst>
          </p:cNvPr>
          <p:cNvSpPr>
            <a:spLocks noGrp="1"/>
          </p:cNvSpPr>
          <p:nvPr>
            <p:ph type="sldNum" sz="quarter" idx="12"/>
          </p:nvPr>
        </p:nvSpPr>
        <p:spPr>
          <a:xfrm>
            <a:off x="8606919" y="5212080"/>
            <a:ext cx="2111881" cy="228600"/>
          </a:xfrm>
        </p:spPr>
        <p:txBody>
          <a:bodyPr vert="horz" lIns="91440" tIns="45720" rIns="91440" bIns="45720" rtlCol="0" anchor="b">
            <a:normAutofit/>
          </a:bodyPr>
          <a:lstStyle/>
          <a:p>
            <a:pPr defTabSz="914400">
              <a:lnSpc>
                <a:spcPct val="90000"/>
              </a:lnSpc>
              <a:spcAft>
                <a:spcPts val="600"/>
              </a:spcAft>
            </a:pPr>
            <a:fld id="{B5CEABB6-07DC-46E8-9B57-56EC44A396E5}" type="slidenum">
              <a:rPr lang="en-US"/>
              <a:pPr defTabSz="914400">
                <a:lnSpc>
                  <a:spcPct val="90000"/>
                </a:lnSpc>
                <a:spcAft>
                  <a:spcPts val="600"/>
                </a:spcAft>
              </a:pPr>
              <a:t>23</a:t>
            </a:fld>
            <a:endParaRPr lang="en-US"/>
          </a:p>
        </p:txBody>
      </p:sp>
    </p:spTree>
    <p:extLst>
      <p:ext uri="{BB962C8B-B14F-4D97-AF65-F5344CB8AC3E}">
        <p14:creationId xmlns:p14="http://schemas.microsoft.com/office/powerpoint/2010/main" val="1457063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dirty="0"/>
              <a:t>2024</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24</a:t>
            </a:fld>
            <a:endParaRPr lang="en-US"/>
          </a:p>
        </p:txBody>
      </p:sp>
      <p:sp>
        <p:nvSpPr>
          <p:cNvPr id="41" name="Content Placeholder 2">
            <a:extLst>
              <a:ext uri="{FF2B5EF4-FFF2-40B4-BE49-F238E27FC236}">
                <a16:creationId xmlns:a16="http://schemas.microsoft.com/office/drawing/2014/main" id="{7D779DE4-CAEA-4617-897E-FEC9A2AC2D6A}"/>
              </a:ext>
            </a:extLst>
          </p:cNvPr>
          <p:cNvSpPr>
            <a:spLocks noGrp="1"/>
          </p:cNvSpPr>
          <p:nvPr/>
        </p:nvSpPr>
        <p:spPr>
          <a:xfrm>
            <a:off x="124939" y="2073353"/>
            <a:ext cx="2141764" cy="514350"/>
          </a:xfrm>
          <a:prstGeom prst="rect">
            <a:avLst/>
          </a:prstGeom>
        </p:spPr>
        <p:txBody>
          <a:bodyPr vert="horz" lIns="91440" tIns="45720" rIns="91440" bIns="45720" rtlCol="0" anchor="ctr">
            <a:normAutofit/>
          </a:bodyPr>
          <a:lstStyle>
            <a:lvl1pPr marL="0" indent="0" algn="r" defTabSz="914400" rtl="0" eaLnBrk="1" latinLnBrk="0" hangingPunct="1">
              <a:lnSpc>
                <a:spcPct val="100000"/>
              </a:lnSpc>
              <a:spcBef>
                <a:spcPts val="900"/>
              </a:spcBef>
              <a:spcAft>
                <a:spcPts val="0"/>
              </a:spcAft>
              <a:buClr>
                <a:schemeClr val="tx1">
                  <a:lumMod val="85000"/>
                  <a:lumOff val="15000"/>
                </a:schemeClr>
              </a:buClr>
              <a:buFont typeface="Garamond" pitchFamily="18" charset="0"/>
              <a:buNone/>
              <a:defRPr sz="1600" kern="1200" cap="all" spc="150" baseline="0">
                <a:solidFill>
                  <a:schemeClr val="tx1">
                    <a:lumMod val="75000"/>
                    <a:lumOff val="25000"/>
                  </a:schemeClr>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1800" b="1" dirty="0">
                <a:solidFill>
                  <a:schemeClr val="accent6"/>
                </a:solidFill>
              </a:rPr>
              <a:t>Homepage</a:t>
            </a:r>
          </a:p>
        </p:txBody>
      </p:sp>
      <p:sp>
        <p:nvSpPr>
          <p:cNvPr id="42" name="Text Placeholder 3">
            <a:extLst>
              <a:ext uri="{FF2B5EF4-FFF2-40B4-BE49-F238E27FC236}">
                <a16:creationId xmlns:a16="http://schemas.microsoft.com/office/drawing/2014/main" id="{F5FF1291-56EB-4A7B-A198-1D91F9ECC5D3}"/>
              </a:ext>
            </a:extLst>
          </p:cNvPr>
          <p:cNvSpPr>
            <a:spLocks noGrp="1"/>
          </p:cNvSpPr>
          <p:nvPr/>
        </p:nvSpPr>
        <p:spPr>
          <a:xfrm>
            <a:off x="124939" y="3689687"/>
            <a:ext cx="3623721" cy="514350"/>
          </a:xfrm>
          <a:prstGeom prst="rect">
            <a:avLst/>
          </a:prstGeom>
        </p:spPr>
        <p:txBody>
          <a:bodyPr vert="horz" lIns="91440" tIns="45720" rIns="91440" bIns="45720" rtlCol="0" anchor="ctr">
            <a:noAutofit/>
          </a:bodyPr>
          <a:lstStyle>
            <a:lvl1pPr marL="0" indent="0" algn="r" defTabSz="914400" rtl="0" eaLnBrk="1" latinLnBrk="0" hangingPunct="1">
              <a:lnSpc>
                <a:spcPct val="100000"/>
              </a:lnSpc>
              <a:spcBef>
                <a:spcPts val="900"/>
              </a:spcBef>
              <a:spcAft>
                <a:spcPts val="0"/>
              </a:spcAft>
              <a:buClr>
                <a:schemeClr val="tx1">
                  <a:lumMod val="85000"/>
                  <a:lumOff val="15000"/>
                </a:schemeClr>
              </a:buClr>
              <a:buFont typeface="Garamond" pitchFamily="18" charset="0"/>
              <a:buNone/>
              <a:defRPr sz="1600" kern="1200" cap="all" spc="150" baseline="0">
                <a:solidFill>
                  <a:schemeClr val="tx1">
                    <a:lumMod val="75000"/>
                    <a:lumOff val="25000"/>
                  </a:schemeClr>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1800" b="1" dirty="0">
                <a:solidFill>
                  <a:schemeClr val="accent6"/>
                </a:solidFill>
              </a:rPr>
              <a:t>Category product page</a:t>
            </a:r>
          </a:p>
        </p:txBody>
      </p:sp>
      <p:sp>
        <p:nvSpPr>
          <p:cNvPr id="43" name="Text Placeholder 4">
            <a:extLst>
              <a:ext uri="{FF2B5EF4-FFF2-40B4-BE49-F238E27FC236}">
                <a16:creationId xmlns:a16="http://schemas.microsoft.com/office/drawing/2014/main" id="{6184E21C-7534-4FB5-9709-F7D1A11034F3}"/>
              </a:ext>
            </a:extLst>
          </p:cNvPr>
          <p:cNvSpPr>
            <a:spLocks noGrp="1"/>
          </p:cNvSpPr>
          <p:nvPr/>
        </p:nvSpPr>
        <p:spPr>
          <a:xfrm>
            <a:off x="824486" y="5414679"/>
            <a:ext cx="3823418" cy="514350"/>
          </a:xfrm>
          <a:prstGeom prst="rect">
            <a:avLst/>
          </a:prstGeom>
        </p:spPr>
        <p:txBody>
          <a:bodyPr vert="horz" lIns="91440" tIns="45720" rIns="91440" bIns="45720" rtlCol="0" anchor="ctr">
            <a:noAutofit/>
          </a:bodyPr>
          <a:lstStyle>
            <a:lvl1pPr marL="0" indent="0" algn="r" defTabSz="914400" rtl="0" eaLnBrk="1" latinLnBrk="0" hangingPunct="1">
              <a:lnSpc>
                <a:spcPct val="100000"/>
              </a:lnSpc>
              <a:spcBef>
                <a:spcPts val="900"/>
              </a:spcBef>
              <a:spcAft>
                <a:spcPts val="0"/>
              </a:spcAft>
              <a:buClr>
                <a:schemeClr val="tx1">
                  <a:lumMod val="85000"/>
                  <a:lumOff val="15000"/>
                </a:schemeClr>
              </a:buClr>
              <a:buFont typeface="Garamond" pitchFamily="18" charset="0"/>
              <a:buNone/>
              <a:defRPr sz="1600" kern="1200" cap="all" spc="150" baseline="0">
                <a:solidFill>
                  <a:schemeClr val="tx1">
                    <a:lumMod val="75000"/>
                    <a:lumOff val="25000"/>
                  </a:schemeClr>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ctr"/>
            <a:r>
              <a:rPr lang="en-US" sz="1800" b="1" dirty="0">
                <a:solidFill>
                  <a:schemeClr val="accent6"/>
                </a:solidFill>
              </a:rPr>
              <a:t>Individual product page</a:t>
            </a:r>
            <a:endParaRPr lang="en-US" sz="1100" b="1" dirty="0"/>
          </a:p>
        </p:txBody>
      </p:sp>
      <p:sp>
        <p:nvSpPr>
          <p:cNvPr id="44" name="Text Placeholder 6">
            <a:extLst>
              <a:ext uri="{FF2B5EF4-FFF2-40B4-BE49-F238E27FC236}">
                <a16:creationId xmlns:a16="http://schemas.microsoft.com/office/drawing/2014/main" id="{D7EB25CA-DA83-483D-AF83-0001BDF2DE2B}"/>
              </a:ext>
            </a:extLst>
          </p:cNvPr>
          <p:cNvSpPr>
            <a:spLocks noGrp="1"/>
          </p:cNvSpPr>
          <p:nvPr/>
        </p:nvSpPr>
        <p:spPr>
          <a:xfrm>
            <a:off x="3166526" y="1877802"/>
            <a:ext cx="8900535" cy="1433242"/>
          </a:xfrm>
          <a:prstGeom prst="rect">
            <a:avLst/>
          </a:prstGeom>
        </p:spPr>
        <p:txBody>
          <a:bodyPr vert="horz" lIns="91440" tIns="45720" rIns="91440" bIns="45720" rtlCol="0" anchor="t">
            <a:normAutofit fontScale="32500" lnSpcReduction="20000"/>
          </a:bodyPr>
          <a:lstStyle>
            <a:lvl1pPr marL="0" indent="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None/>
              <a:defRPr sz="1400" kern="1200" spc="50" baseline="0">
                <a:solidFill>
                  <a:schemeClr val="tx1">
                    <a:lumMod val="75000"/>
                    <a:lumOff val="25000"/>
                  </a:schemeClr>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5500" dirty="0">
                <a:solidFill>
                  <a:schemeClr val="accent1"/>
                </a:solidFill>
                <a:latin typeface="Century Gothic"/>
                <a:cs typeface="Arial"/>
              </a:rPr>
              <a:t> </a:t>
            </a:r>
            <a:r>
              <a:rPr lang="en-US" sz="5500" b="1" u="sng" dirty="0">
                <a:solidFill>
                  <a:schemeClr val="accent1"/>
                </a:solidFill>
                <a:latin typeface="Century Gothic"/>
                <a:cs typeface="Arial"/>
              </a:rPr>
              <a:t>Meta Title: </a:t>
            </a:r>
            <a:r>
              <a:rPr lang="en-US" sz="5500" dirty="0">
                <a:solidFill>
                  <a:schemeClr val="accent1"/>
                </a:solidFill>
                <a:latin typeface="Century Gothic"/>
                <a:cs typeface="Arial"/>
              </a:rPr>
              <a:t>Wayfair | Home decor store, furniture, and more. </a:t>
            </a:r>
            <a:endParaRPr lang="en-US" sz="5500" dirty="0">
              <a:solidFill>
                <a:schemeClr val="accent1"/>
              </a:solidFill>
              <a:latin typeface="Century Gothic"/>
            </a:endParaRPr>
          </a:p>
          <a:p>
            <a:r>
              <a:rPr lang="en-US" sz="5500" u="sng" dirty="0">
                <a:solidFill>
                  <a:schemeClr val="accent1"/>
                </a:solidFill>
                <a:latin typeface="Century Gothic"/>
                <a:cs typeface="Arial"/>
              </a:rPr>
              <a:t> </a:t>
            </a:r>
            <a:r>
              <a:rPr lang="en-US" sz="5500" b="1" u="sng" dirty="0">
                <a:solidFill>
                  <a:schemeClr val="accent1"/>
                </a:solidFill>
                <a:latin typeface="Century Gothic"/>
                <a:cs typeface="Arial"/>
              </a:rPr>
              <a:t>Meta Description: </a:t>
            </a:r>
            <a:r>
              <a:rPr lang="en-US" sz="5500" dirty="0">
                <a:solidFill>
                  <a:schemeClr val="accent1"/>
                </a:solidFill>
                <a:latin typeface="Century Gothic"/>
                <a:cs typeface="Arial"/>
              </a:rPr>
              <a:t>Explore Wayfair designs for any corner of your home. Any budget any style. Create an account today and enjoy free shipping on most items. </a:t>
            </a:r>
            <a:endParaRPr lang="en-US" sz="5500" dirty="0">
              <a:solidFill>
                <a:schemeClr val="accent1"/>
              </a:solidFill>
              <a:latin typeface="Century Gothic"/>
            </a:endParaRPr>
          </a:p>
          <a:p>
            <a:br>
              <a:rPr lang="en-US" dirty="0"/>
            </a:br>
            <a:endParaRPr lang="en-US" dirty="0">
              <a:solidFill>
                <a:schemeClr val="accent1"/>
              </a:solidFill>
            </a:endParaRPr>
          </a:p>
          <a:p>
            <a:endParaRPr lang="en-US" dirty="0">
              <a:solidFill>
                <a:schemeClr val="accent1"/>
              </a:solidFill>
            </a:endParaRPr>
          </a:p>
        </p:txBody>
      </p:sp>
      <p:sp>
        <p:nvSpPr>
          <p:cNvPr id="45" name="Text Placeholder 7">
            <a:extLst>
              <a:ext uri="{FF2B5EF4-FFF2-40B4-BE49-F238E27FC236}">
                <a16:creationId xmlns:a16="http://schemas.microsoft.com/office/drawing/2014/main" id="{B46CE8C6-E12D-4A0D-8553-7FFA31941D56}"/>
              </a:ext>
            </a:extLst>
          </p:cNvPr>
          <p:cNvSpPr>
            <a:spLocks noGrp="1"/>
          </p:cNvSpPr>
          <p:nvPr/>
        </p:nvSpPr>
        <p:spPr>
          <a:xfrm>
            <a:off x="4179564" y="3441912"/>
            <a:ext cx="7633039" cy="682208"/>
          </a:xfrm>
          <a:prstGeom prst="rect">
            <a:avLst/>
          </a:prstGeom>
        </p:spPr>
        <p:txBody>
          <a:bodyPr vert="horz" lIns="91440" tIns="45720" rIns="91440" bIns="45720" rtlCol="0" anchor="t">
            <a:normAutofit fontScale="25000" lnSpcReduction="20000"/>
          </a:bodyPr>
          <a:lstStyle>
            <a:lvl1pPr marL="0" indent="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None/>
              <a:defRPr sz="1400" kern="1200" spc="50" baseline="0">
                <a:solidFill>
                  <a:schemeClr val="tx1">
                    <a:lumMod val="75000"/>
                    <a:lumOff val="25000"/>
                  </a:schemeClr>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just"/>
            <a:r>
              <a:rPr lang="en-US" sz="7200" dirty="0">
                <a:solidFill>
                  <a:srgbClr val="000000"/>
                </a:solidFill>
                <a:latin typeface="Century Gothic"/>
                <a:cs typeface="Arial"/>
              </a:rPr>
              <a:t> </a:t>
            </a:r>
            <a:r>
              <a:rPr lang="en-US" sz="7200" b="1" u="sng" dirty="0">
                <a:solidFill>
                  <a:schemeClr val="accent2"/>
                </a:solidFill>
                <a:latin typeface="Century Gothic"/>
                <a:cs typeface="Arial"/>
              </a:rPr>
              <a:t>Meta Title: </a:t>
            </a:r>
            <a:r>
              <a:rPr lang="en-US" sz="7200" dirty="0">
                <a:solidFill>
                  <a:schemeClr val="accent2"/>
                </a:solidFill>
                <a:latin typeface="Century Gothic"/>
                <a:cs typeface="Arial"/>
              </a:rPr>
              <a:t>Outdoorsy comfort for less | Enjoy your summer days with Wayfair. </a:t>
            </a:r>
            <a:endParaRPr lang="en-US" sz="7200" dirty="0">
              <a:solidFill>
                <a:schemeClr val="accent2"/>
              </a:solidFill>
              <a:latin typeface="Century Gothic"/>
            </a:endParaRPr>
          </a:p>
          <a:p>
            <a:pPr algn="just"/>
            <a:r>
              <a:rPr lang="en-US" sz="7200" b="1" u="sng" dirty="0">
                <a:solidFill>
                  <a:schemeClr val="accent2"/>
                </a:solidFill>
                <a:latin typeface="Century Gothic"/>
                <a:cs typeface="Arial"/>
              </a:rPr>
              <a:t>○ Meta Description: </a:t>
            </a:r>
            <a:r>
              <a:rPr lang="en-US" sz="7200" dirty="0">
                <a:solidFill>
                  <a:schemeClr val="accent2"/>
                </a:solidFill>
                <a:latin typeface="Century Gothic"/>
                <a:cs typeface="Arial"/>
              </a:rPr>
              <a:t>Explore our variety of patio furniture and decorations for the hot days. Shop today and enjoy free shipping at Wayfair.</a:t>
            </a:r>
            <a:endParaRPr lang="en-US" sz="7200" dirty="0">
              <a:solidFill>
                <a:schemeClr val="accent2"/>
              </a:solidFill>
              <a:latin typeface="Century Gothic"/>
            </a:endParaRPr>
          </a:p>
          <a:p>
            <a:br>
              <a:rPr lang="en-US" dirty="0"/>
            </a:br>
            <a:endParaRPr lang="en-US" sz="2600" dirty="0">
              <a:solidFill>
                <a:schemeClr val="accent2"/>
              </a:solidFill>
            </a:endParaRPr>
          </a:p>
          <a:p>
            <a:endParaRPr lang="en-US" dirty="0">
              <a:solidFill>
                <a:schemeClr val="accent6"/>
              </a:solidFill>
            </a:endParaRPr>
          </a:p>
        </p:txBody>
      </p:sp>
      <p:sp>
        <p:nvSpPr>
          <p:cNvPr id="46" name="Text Placeholder 8">
            <a:extLst>
              <a:ext uri="{FF2B5EF4-FFF2-40B4-BE49-F238E27FC236}">
                <a16:creationId xmlns:a16="http://schemas.microsoft.com/office/drawing/2014/main" id="{1C7D5285-85DF-4331-A6FA-1AE847CA47AE}"/>
              </a:ext>
            </a:extLst>
          </p:cNvPr>
          <p:cNvSpPr>
            <a:spLocks noGrp="1"/>
          </p:cNvSpPr>
          <p:nvPr/>
        </p:nvSpPr>
        <p:spPr>
          <a:xfrm>
            <a:off x="4977773" y="5014973"/>
            <a:ext cx="7325003" cy="1010842"/>
          </a:xfrm>
          <a:prstGeom prst="rect">
            <a:avLst/>
          </a:prstGeom>
        </p:spPr>
        <p:txBody>
          <a:bodyPr vert="horz" lIns="91440" tIns="45720" rIns="91440" bIns="45720" rtlCol="0" anchor="t">
            <a:normAutofit fontScale="25000" lnSpcReduction="20000"/>
          </a:bodyPr>
          <a:lstStyle>
            <a:lvl1pPr marL="0" indent="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None/>
              <a:defRPr sz="1400" kern="1200" spc="50" baseline="0">
                <a:solidFill>
                  <a:schemeClr val="tx1">
                    <a:lumMod val="75000"/>
                    <a:lumOff val="25000"/>
                  </a:schemeClr>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7200" b="1" u="sng" dirty="0">
                <a:solidFill>
                  <a:schemeClr val="accent2"/>
                </a:solidFill>
                <a:latin typeface="Century Gothic"/>
                <a:cs typeface="Arial"/>
              </a:rPr>
              <a:t>○ Meta Title: </a:t>
            </a:r>
            <a:r>
              <a:rPr lang="en-US" sz="7200" dirty="0">
                <a:solidFill>
                  <a:schemeClr val="accent2"/>
                </a:solidFill>
                <a:latin typeface="Century Gothic"/>
                <a:cs typeface="Arial"/>
              </a:rPr>
              <a:t>Wayfair | </a:t>
            </a:r>
            <a:r>
              <a:rPr lang="en-US" sz="7200" dirty="0">
                <a:solidFill>
                  <a:schemeClr val="accent2"/>
                </a:solidFill>
                <a:ea typeface="+mn-lt"/>
                <a:cs typeface="+mn-lt"/>
              </a:rPr>
              <a:t>Upgrade Your Outdoor Space with our table selection.</a:t>
            </a:r>
            <a:endParaRPr lang="en-US" sz="7200" dirty="0">
              <a:solidFill>
                <a:schemeClr val="accent2"/>
              </a:solidFill>
            </a:endParaRPr>
          </a:p>
          <a:p>
            <a:r>
              <a:rPr lang="en-US" sz="7200" b="1" u="sng" dirty="0">
                <a:solidFill>
                  <a:schemeClr val="accent2"/>
                </a:solidFill>
                <a:latin typeface="Century Gothic"/>
                <a:cs typeface="Arial"/>
              </a:rPr>
              <a:t>○ Meta Description: </a:t>
            </a:r>
            <a:r>
              <a:rPr lang="en-US" sz="7200" dirty="0">
                <a:solidFill>
                  <a:schemeClr val="accent2"/>
                </a:solidFill>
                <a:ea typeface="+mn-lt"/>
                <a:cs typeface="+mn-lt"/>
              </a:rPr>
              <a:t>Discover top-quality outdoor table furniture on sale now! Upgrade your outdoor space with stylish and durable tables perfect for the open air.</a:t>
            </a:r>
            <a:endParaRPr lang="en-US" sz="7200" dirty="0">
              <a:solidFill>
                <a:schemeClr val="accent2"/>
              </a:solidFill>
            </a:endParaRPr>
          </a:p>
          <a:p>
            <a:br>
              <a:rPr lang="en-US" dirty="0"/>
            </a:br>
            <a:endParaRPr lang="en-US" sz="1500" dirty="0">
              <a:solidFill>
                <a:schemeClr val="accent2"/>
              </a:solidFill>
            </a:endParaRPr>
          </a:p>
          <a:p>
            <a:endParaRPr lang="en-US" sz="1500" dirty="0">
              <a:solidFill>
                <a:schemeClr val="accent2"/>
              </a:solidFill>
            </a:endParaRPr>
          </a:p>
        </p:txBody>
      </p:sp>
      <p:sp>
        <p:nvSpPr>
          <p:cNvPr id="48" name="Slide Number Placeholder 12">
            <a:extLst>
              <a:ext uri="{FF2B5EF4-FFF2-40B4-BE49-F238E27FC236}">
                <a16:creationId xmlns:a16="http://schemas.microsoft.com/office/drawing/2014/main" id="{E3984D70-BD95-4E1F-9725-902B5D74DED6}"/>
              </a:ext>
            </a:extLst>
          </p:cNvPr>
          <p:cNvSpPr>
            <a:spLocks noGrp="1"/>
          </p:cNvSpPr>
          <p:nvPr/>
        </p:nvSpPr>
        <p:spPr>
          <a:xfrm>
            <a:off x="10953749" y="6499225"/>
            <a:ext cx="542925" cy="365125"/>
          </a:xfrm>
          <a:prstGeom prst="rect">
            <a:avLst/>
          </a:prstGeom>
        </p:spPr>
        <p:txBody>
          <a:bodyPr vert="horz" lIns="91440" tIns="45720" rIns="91440" bIns="45720" rtlCol="0" anchor="b"/>
          <a:lstStyle>
            <a:defPPr>
              <a:defRPr lang="en-US"/>
            </a:defPPr>
            <a:lvl1pPr marL="0" algn="r" defTabSz="457200" rtl="0" eaLnBrk="1" latinLnBrk="0" hangingPunct="1">
              <a:defRPr sz="9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5CEABB6-07DC-46E8-9B57-56EC44A396E5}" type="slidenum">
              <a:rPr lang="en-US" smtClean="0"/>
              <a:pPr/>
              <a:t>24</a:t>
            </a:fld>
            <a:endParaRPr lang="en-US"/>
          </a:p>
        </p:txBody>
      </p:sp>
      <p:sp>
        <p:nvSpPr>
          <p:cNvPr id="49" name="TextBox 13">
            <a:extLst>
              <a:ext uri="{FF2B5EF4-FFF2-40B4-BE49-F238E27FC236}">
                <a16:creationId xmlns:a16="http://schemas.microsoft.com/office/drawing/2014/main" id="{FF210E7B-71B0-932D-50D6-996C4A608C5C}"/>
              </a:ext>
            </a:extLst>
          </p:cNvPr>
          <p:cNvSpPr txBox="1"/>
          <p:nvPr/>
        </p:nvSpPr>
        <p:spPr>
          <a:xfrm>
            <a:off x="417195" y="998764"/>
            <a:ext cx="3992880"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accent6"/>
                </a:solidFill>
              </a:rPr>
              <a:t> Meta Tags</a:t>
            </a:r>
          </a:p>
        </p:txBody>
      </p:sp>
      <p:cxnSp>
        <p:nvCxnSpPr>
          <p:cNvPr id="50" name="Straight Connector 49">
            <a:extLst>
              <a:ext uri="{FF2B5EF4-FFF2-40B4-BE49-F238E27FC236}">
                <a16:creationId xmlns:a16="http://schemas.microsoft.com/office/drawing/2014/main" id="{73BBB458-3AC0-9180-2D05-8F2E426BDB48}"/>
              </a:ext>
            </a:extLst>
          </p:cNvPr>
          <p:cNvCxnSpPr/>
          <p:nvPr/>
        </p:nvCxnSpPr>
        <p:spPr>
          <a:xfrm>
            <a:off x="417195" y="1342410"/>
            <a:ext cx="349143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378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2972689" y="3171825"/>
            <a:ext cx="6246621" cy="514350"/>
          </a:xfrm>
        </p:spPr>
        <p:txBody>
          <a:bodyPr vert="horz" lIns="91440" tIns="45720" rIns="91440" bIns="45720" rtlCol="0" anchor="ctr">
            <a:noAutofit/>
          </a:bodyPr>
          <a:lstStyle/>
          <a:p>
            <a:pPr marL="0" marR="0" indent="0" algn="ctr">
              <a:lnSpc>
                <a:spcPct val="150000"/>
              </a:lnSpc>
              <a:spcBef>
                <a:spcPts val="0"/>
              </a:spcBef>
              <a:spcAft>
                <a:spcPts val="0"/>
              </a:spcAft>
            </a:pPr>
            <a:r>
              <a:rPr lang="en-US" sz="1800" cap="none" dirty="0">
                <a:solidFill>
                  <a:schemeClr val="accent1"/>
                </a:solidFill>
                <a:effectLst/>
                <a:ea typeface="SimSun" panose="02010600030101010101" pitchFamily="2" charset="-122"/>
                <a:cs typeface="Times New Roman" panose="02020603050405020304" pitchFamily="18" charset="0"/>
              </a:rPr>
              <a:t>Utilize SEMrush's Topic Research tool to compile topic opportunities for content with a lower keyword difficulty. The goal is to provide insight and ideas to increase </a:t>
            </a:r>
            <a:r>
              <a:rPr lang="en-US" sz="1800" cap="none" dirty="0">
                <a:solidFill>
                  <a:schemeClr val="accent1"/>
                </a:solidFill>
                <a:ea typeface="SimSun" panose="02010600030101010101" pitchFamily="2" charset="-122"/>
                <a:cs typeface="Times New Roman" panose="02020603050405020304" pitchFamily="18" charset="0"/>
              </a:rPr>
              <a:t>W</a:t>
            </a:r>
            <a:r>
              <a:rPr lang="en-US" sz="1800" cap="none" dirty="0">
                <a:solidFill>
                  <a:schemeClr val="accent1"/>
                </a:solidFill>
                <a:effectLst/>
                <a:ea typeface="SimSun" panose="02010600030101010101" pitchFamily="2" charset="-122"/>
                <a:cs typeface="Times New Roman" panose="02020603050405020304" pitchFamily="18" charset="0"/>
              </a:rPr>
              <a:t>ayfair’s traffic and backlinks through blog posts/articles. </a:t>
            </a:r>
          </a:p>
          <a:p>
            <a:pPr marL="0" marR="0" indent="0" algn="ctr">
              <a:lnSpc>
                <a:spcPct val="150000"/>
              </a:lnSpc>
              <a:spcBef>
                <a:spcPts val="0"/>
              </a:spcBef>
              <a:spcAft>
                <a:spcPts val="0"/>
              </a:spcAft>
            </a:pPr>
            <a:r>
              <a:rPr lang="en-US" sz="1800" cap="none" dirty="0">
                <a:solidFill>
                  <a:schemeClr val="accent1"/>
                </a:solidFill>
                <a:effectLst/>
                <a:ea typeface="SimSun" panose="02010600030101010101" pitchFamily="2" charset="-122"/>
                <a:cs typeface="Times New Roman" panose="02020603050405020304" pitchFamily="18" charset="0"/>
              </a:rPr>
              <a:t>Our content would follow a monthly schedule, publishing at least three times a month.  </a:t>
            </a: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a:t>20XX</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25</a:t>
            </a:fld>
            <a:endParaRPr lang="en-US"/>
          </a:p>
        </p:txBody>
      </p:sp>
      <p:sp>
        <p:nvSpPr>
          <p:cNvPr id="14" name="TextBox 13">
            <a:extLst>
              <a:ext uri="{FF2B5EF4-FFF2-40B4-BE49-F238E27FC236}">
                <a16:creationId xmlns:a16="http://schemas.microsoft.com/office/drawing/2014/main" id="{FF210E7B-71B0-932D-50D6-996C4A608C5C}"/>
              </a:ext>
            </a:extLst>
          </p:cNvPr>
          <p:cNvSpPr txBox="1"/>
          <p:nvPr/>
        </p:nvSpPr>
        <p:spPr>
          <a:xfrm>
            <a:off x="274320" y="855889"/>
            <a:ext cx="4278015" cy="369332"/>
          </a:xfrm>
          <a:prstGeom prst="rect">
            <a:avLst/>
          </a:prstGeom>
          <a:noFill/>
        </p:spPr>
        <p:txBody>
          <a:bodyPr wrap="square" rtlCol="0">
            <a:spAutoFit/>
          </a:bodyPr>
          <a:lstStyle/>
          <a:p>
            <a:r>
              <a:rPr lang="en-US" b="1" dirty="0">
                <a:solidFill>
                  <a:schemeClr val="accent6"/>
                </a:solidFill>
              </a:rPr>
              <a:t>Content Strategy</a:t>
            </a:r>
          </a:p>
        </p:txBody>
      </p:sp>
      <p:cxnSp>
        <p:nvCxnSpPr>
          <p:cNvPr id="16" name="Straight Connector 15">
            <a:extLst>
              <a:ext uri="{FF2B5EF4-FFF2-40B4-BE49-F238E27FC236}">
                <a16:creationId xmlns:a16="http://schemas.microsoft.com/office/drawing/2014/main" id="{73BBB458-3AC0-9180-2D05-8F2E426BDB48}"/>
              </a:ext>
            </a:extLst>
          </p:cNvPr>
          <p:cNvCxnSpPr/>
          <p:nvPr/>
        </p:nvCxnSpPr>
        <p:spPr>
          <a:xfrm>
            <a:off x="274320" y="1199535"/>
            <a:ext cx="349143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504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B542A-D21D-D1AF-7870-EEBFC1D314C6}"/>
              </a:ext>
            </a:extLst>
          </p:cNvPr>
          <p:cNvSpPr>
            <a:spLocks noGrp="1"/>
          </p:cNvSpPr>
          <p:nvPr>
            <p:ph type="dt" sz="half" idx="10"/>
          </p:nvPr>
        </p:nvSpPr>
        <p:spPr/>
        <p:txBody>
          <a:bodyPr/>
          <a:lstStyle/>
          <a:p>
            <a:r>
              <a:rPr lang="en-US" dirty="0"/>
              <a:t>2024</a:t>
            </a:r>
          </a:p>
        </p:txBody>
      </p:sp>
      <p:sp>
        <p:nvSpPr>
          <p:cNvPr id="3" name="Footer Placeholder 2">
            <a:extLst>
              <a:ext uri="{FF2B5EF4-FFF2-40B4-BE49-F238E27FC236}">
                <a16:creationId xmlns:a16="http://schemas.microsoft.com/office/drawing/2014/main" id="{E1C7EE26-088B-66BE-C906-71401A78027A}"/>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27F2FEEE-0CF1-B09A-8A2B-DAB560CC208B}"/>
              </a:ext>
            </a:extLst>
          </p:cNvPr>
          <p:cNvSpPr>
            <a:spLocks noGrp="1"/>
          </p:cNvSpPr>
          <p:nvPr>
            <p:ph type="sldNum" sz="quarter" idx="12"/>
          </p:nvPr>
        </p:nvSpPr>
        <p:spPr/>
        <p:txBody>
          <a:bodyPr/>
          <a:lstStyle/>
          <a:p>
            <a:fld id="{B5CEABB6-07DC-46E8-9B57-56EC44A396E5}" type="slidenum">
              <a:rPr lang="en-US" smtClean="0"/>
              <a:pPr/>
              <a:t>26</a:t>
            </a:fld>
            <a:endParaRPr lang="en-US" dirty="0"/>
          </a:p>
        </p:txBody>
      </p:sp>
      <p:pic>
        <p:nvPicPr>
          <p:cNvPr id="6" name="Picture 5">
            <a:extLst>
              <a:ext uri="{FF2B5EF4-FFF2-40B4-BE49-F238E27FC236}">
                <a16:creationId xmlns:a16="http://schemas.microsoft.com/office/drawing/2014/main" id="{97D8FAF3-21D1-FEF0-5F0A-D51D60A29759}"/>
              </a:ext>
            </a:extLst>
          </p:cNvPr>
          <p:cNvPicPr>
            <a:picLocks noChangeAspect="1"/>
          </p:cNvPicPr>
          <p:nvPr/>
        </p:nvPicPr>
        <p:blipFill rotWithShape="1">
          <a:blip r:embed="rId3"/>
          <a:srcRect l="5544" t="2479" r="7016"/>
          <a:stretch/>
        </p:blipFill>
        <p:spPr>
          <a:xfrm>
            <a:off x="1674824" y="0"/>
            <a:ext cx="8842351" cy="6858000"/>
          </a:xfrm>
          <a:prstGeom prst="rect">
            <a:avLst/>
          </a:prstGeom>
        </p:spPr>
      </p:pic>
    </p:spTree>
    <p:extLst>
      <p:ext uri="{BB962C8B-B14F-4D97-AF65-F5344CB8AC3E}">
        <p14:creationId xmlns:p14="http://schemas.microsoft.com/office/powerpoint/2010/main" val="3530830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B5D6631-F74B-410E-B60D-7C97D6D77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6F300CB1-0412-47A2-BA30-07135C98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48" name="Rectangle 47">
            <a:extLst>
              <a:ext uri="{FF2B5EF4-FFF2-40B4-BE49-F238E27FC236}">
                <a16:creationId xmlns:a16="http://schemas.microsoft.com/office/drawing/2014/main" id="{C1AC820A-F7A7-46F3-933A-2CCC7201D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49" name="Rectangle 48">
            <a:extLst>
              <a:ext uri="{FF2B5EF4-FFF2-40B4-BE49-F238E27FC236}">
                <a16:creationId xmlns:a16="http://schemas.microsoft.com/office/drawing/2014/main" id="{8DAFCA3D-277C-4C06-BC17-5108F3A70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50" name="Group 49">
            <a:extLst>
              <a:ext uri="{FF2B5EF4-FFF2-40B4-BE49-F238E27FC236}">
                <a16:creationId xmlns:a16="http://schemas.microsoft.com/office/drawing/2014/main" id="{5457DF47-900A-447E-9B61-2B94B7495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30" name="Straight Connector 29">
              <a:extLst>
                <a:ext uri="{FF2B5EF4-FFF2-40B4-BE49-F238E27FC236}">
                  <a16:creationId xmlns:a16="http://schemas.microsoft.com/office/drawing/2014/main" id="{84772325-EEFF-4BA8-841C-29A78A2E4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3094C5-7785-41DD-B095-217D26651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3CF66E-289D-4AB8-85D9-C0B9AE18B6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useBgFill="1">
        <p:nvSpPr>
          <p:cNvPr id="51" name="Rectangle 50">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in a meeting&#10;&#10;Description automatically generated">
            <a:extLst>
              <a:ext uri="{FF2B5EF4-FFF2-40B4-BE49-F238E27FC236}">
                <a16:creationId xmlns:a16="http://schemas.microsoft.com/office/drawing/2014/main" id="{F712E48A-B1C4-79B1-DB04-365FAC67268F}"/>
              </a:ext>
            </a:extLst>
          </p:cNvPr>
          <p:cNvPicPr>
            <a:picLocks noChangeAspect="1"/>
          </p:cNvPicPr>
          <p:nvPr/>
        </p:nvPicPr>
        <p:blipFill rotWithShape="1">
          <a:blip r:embed="rId3">
            <a:alphaModFix amt="45000"/>
          </a:blip>
          <a:srcRect t="38380" b="5370"/>
          <a:stretch/>
        </p:blipFill>
        <p:spPr>
          <a:xfrm>
            <a:off x="20" y="10"/>
            <a:ext cx="12191980" cy="6857990"/>
          </a:xfrm>
          <a:prstGeom prst="rect">
            <a:avLst/>
          </a:prstGeom>
        </p:spPr>
      </p:pic>
      <p:sp>
        <p:nvSpPr>
          <p:cNvPr id="52" name="Rectangle 51">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6350" cap="sq" cmpd="sng" algn="ctr">
            <a:solidFill>
              <a:schemeClr val="tx1">
                <a:lumMod val="75000"/>
                <a:lumOff val="25000"/>
              </a:schemeClr>
            </a:solidFill>
            <a:prstDash val="solid"/>
            <a:miter lim="800000"/>
          </a:ln>
          <a:effectLst>
            <a:outerShdw blurRad="50800" algn="ctr" rotWithShape="0">
              <a:prstClr val="black">
                <a:alpha val="66000"/>
              </a:prstClr>
            </a:outerShdw>
            <a:softEdge rad="0"/>
          </a:effectLst>
        </p:spPr>
        <p:txBody>
          <a:bodyPr/>
          <a:lstStyle/>
          <a:p>
            <a:endParaRPr lang="en-US"/>
          </a:p>
        </p:txBody>
      </p:sp>
      <p:sp>
        <p:nvSpPr>
          <p:cNvPr id="16" name="Title 15">
            <a:extLst>
              <a:ext uri="{FF2B5EF4-FFF2-40B4-BE49-F238E27FC236}">
                <a16:creationId xmlns:a16="http://schemas.microsoft.com/office/drawing/2014/main" id="{3E2FC350-B8EF-ED49-D3C8-58287DB8BE82}"/>
              </a:ext>
            </a:extLst>
          </p:cNvPr>
          <p:cNvSpPr>
            <a:spLocks noGrp="1"/>
          </p:cNvSpPr>
          <p:nvPr>
            <p:ph type="title"/>
          </p:nvPr>
        </p:nvSpPr>
        <p:spPr>
          <a:xfrm>
            <a:off x="1561708" y="2091263"/>
            <a:ext cx="9068586" cy="2461504"/>
          </a:xfrm>
        </p:spPr>
        <p:txBody>
          <a:bodyPr vert="horz" lIns="91440" tIns="45720" rIns="91440" bIns="45720" rtlCol="0" anchor="ctr">
            <a:normAutofit/>
          </a:bodyPr>
          <a:lstStyle/>
          <a:p>
            <a:r>
              <a:rPr lang="en-US" dirty="0">
                <a:solidFill>
                  <a:schemeClr val="accent6"/>
                </a:solidFill>
              </a:rPr>
              <a:t>Off-page </a:t>
            </a:r>
            <a:r>
              <a:rPr lang="en-US" dirty="0" err="1">
                <a:solidFill>
                  <a:schemeClr val="accent6"/>
                </a:solidFill>
              </a:rPr>
              <a:t>seo</a:t>
            </a:r>
            <a:r>
              <a:rPr lang="en-US" dirty="0">
                <a:solidFill>
                  <a:schemeClr val="accent6"/>
                </a:solidFill>
              </a:rPr>
              <a:t> strategies</a:t>
            </a:r>
          </a:p>
        </p:txBody>
      </p:sp>
      <p:sp>
        <p:nvSpPr>
          <p:cNvPr id="2" name="Text Placeholder 1">
            <a:extLst>
              <a:ext uri="{FF2B5EF4-FFF2-40B4-BE49-F238E27FC236}">
                <a16:creationId xmlns:a16="http://schemas.microsoft.com/office/drawing/2014/main" id="{3AE57DC4-5DF4-12BF-DA6E-F3CBE4066D1E}"/>
              </a:ext>
            </a:extLst>
          </p:cNvPr>
          <p:cNvSpPr>
            <a:spLocks noGrp="1"/>
          </p:cNvSpPr>
          <p:nvPr>
            <p:ph type="body" idx="1"/>
          </p:nvPr>
        </p:nvSpPr>
        <p:spPr>
          <a:xfrm>
            <a:off x="1561708" y="4623127"/>
            <a:ext cx="9070848" cy="457201"/>
          </a:xfrm>
        </p:spPr>
        <p:txBody>
          <a:bodyPr vert="horz" lIns="91440" tIns="45720" rIns="91440" bIns="45720" rtlCol="0">
            <a:normAutofit/>
          </a:bodyPr>
          <a:lstStyle/>
          <a:p>
            <a:pPr>
              <a:spcBef>
                <a:spcPts val="0"/>
              </a:spcBef>
            </a:pPr>
            <a:endParaRPr lang="en-US" spc="80"/>
          </a:p>
        </p:txBody>
      </p:sp>
      <p:sp>
        <p:nvSpPr>
          <p:cNvPr id="11" name="Date Placeholder 10">
            <a:extLst>
              <a:ext uri="{FF2B5EF4-FFF2-40B4-BE49-F238E27FC236}">
                <a16:creationId xmlns:a16="http://schemas.microsoft.com/office/drawing/2014/main" id="{5858EA4B-64FB-6EFC-2FA9-D51E298F7382}"/>
              </a:ext>
            </a:extLst>
          </p:cNvPr>
          <p:cNvSpPr>
            <a:spLocks noGrp="1"/>
          </p:cNvSpPr>
          <p:nvPr>
            <p:ph type="dt" sz="half" idx="10"/>
          </p:nvPr>
        </p:nvSpPr>
        <p:spPr>
          <a:xfrm>
            <a:off x="5318760" y="1341255"/>
            <a:ext cx="1554480" cy="527213"/>
          </a:xfrm>
        </p:spPr>
        <p:txBody>
          <a:bodyPr vert="horz" lIns="91440" tIns="45720" rIns="91440" bIns="45720" rtlCol="0" anchor="b">
            <a:normAutofit/>
          </a:bodyPr>
          <a:lstStyle/>
          <a:p>
            <a:pPr defTabSz="914400">
              <a:spcAft>
                <a:spcPts val="600"/>
              </a:spcAft>
            </a:pPr>
            <a:r>
              <a:rPr lang="en-US"/>
              <a:t>20XX</a:t>
            </a:r>
          </a:p>
        </p:txBody>
      </p:sp>
      <p:sp>
        <p:nvSpPr>
          <p:cNvPr id="13" name="Slide Number Placeholder 12">
            <a:extLst>
              <a:ext uri="{FF2B5EF4-FFF2-40B4-BE49-F238E27FC236}">
                <a16:creationId xmlns:a16="http://schemas.microsoft.com/office/drawing/2014/main" id="{381E33E0-0D4A-02F7-4B88-483C1D18D84B}"/>
              </a:ext>
            </a:extLst>
          </p:cNvPr>
          <p:cNvSpPr>
            <a:spLocks noGrp="1"/>
          </p:cNvSpPr>
          <p:nvPr>
            <p:ph type="sldNum" sz="quarter" idx="12"/>
          </p:nvPr>
        </p:nvSpPr>
        <p:spPr>
          <a:xfrm>
            <a:off x="8606919" y="5172891"/>
            <a:ext cx="2111881" cy="228600"/>
          </a:xfrm>
        </p:spPr>
        <p:txBody>
          <a:bodyPr vert="horz" lIns="91440" tIns="45720" rIns="91440" bIns="45720" rtlCol="0" anchor="b">
            <a:normAutofit/>
          </a:bodyPr>
          <a:lstStyle/>
          <a:p>
            <a:pPr defTabSz="914400">
              <a:lnSpc>
                <a:spcPct val="90000"/>
              </a:lnSpc>
              <a:spcAft>
                <a:spcPts val="600"/>
              </a:spcAft>
            </a:pPr>
            <a:fld id="{B5CEABB6-07DC-46E8-9B57-56EC44A396E5}" type="slidenum">
              <a:rPr lang="en-US"/>
              <a:pPr defTabSz="914400">
                <a:lnSpc>
                  <a:spcPct val="90000"/>
                </a:lnSpc>
                <a:spcAft>
                  <a:spcPts val="600"/>
                </a:spcAft>
              </a:pPr>
              <a:t>27</a:t>
            </a:fld>
            <a:endParaRPr lang="en-US"/>
          </a:p>
        </p:txBody>
      </p:sp>
      <p:sp>
        <p:nvSpPr>
          <p:cNvPr id="53" name="Rectangle 5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alpha val="80000"/>
              </a:schemeClr>
            </a:solidFill>
            <a:prstDash val="solid"/>
            <a:miter lim="800000"/>
          </a:ln>
          <a:effectLst/>
        </p:spPr>
        <p:txBody>
          <a:bodyPr/>
          <a:lstStyle/>
          <a:p>
            <a:endParaRPr lang="en-US"/>
          </a:p>
        </p:txBody>
      </p:sp>
    </p:spTree>
    <p:extLst>
      <p:ext uri="{BB962C8B-B14F-4D97-AF65-F5344CB8AC3E}">
        <p14:creationId xmlns:p14="http://schemas.microsoft.com/office/powerpoint/2010/main" val="379017501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274320" y="1594282"/>
            <a:ext cx="3159996" cy="514350"/>
          </a:xfrm>
        </p:spPr>
        <p:txBody>
          <a:bodyPr vert="horz" lIns="91440" tIns="45720" rIns="91440" bIns="45720" rtlCol="0" anchor="ctr">
            <a:noAutofit/>
          </a:bodyPr>
          <a:lstStyle/>
          <a:p>
            <a:r>
              <a:rPr lang="en-US" sz="1800" b="1" dirty="0">
                <a:solidFill>
                  <a:schemeClr val="accent6"/>
                </a:solidFill>
              </a:rPr>
              <a:t>EDITORIAL: Contact architectural digest</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940277" y="2768154"/>
            <a:ext cx="2743200" cy="514350"/>
          </a:xfrm>
        </p:spPr>
        <p:txBody>
          <a:bodyPr/>
          <a:lstStyle/>
          <a:p>
            <a:r>
              <a:rPr lang="en-US" sz="1800" b="1" dirty="0">
                <a:solidFill>
                  <a:schemeClr val="accent6"/>
                </a:solidFill>
              </a:rPr>
              <a:t>PODCAST: Contact better homes</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645635" y="3942026"/>
            <a:ext cx="2743200" cy="514350"/>
          </a:xfrm>
        </p:spPr>
        <p:txBody>
          <a:bodyPr/>
          <a:lstStyle/>
          <a:p>
            <a:r>
              <a:rPr lang="en-US" sz="1800" b="1" dirty="0">
                <a:solidFill>
                  <a:schemeClr val="accent6"/>
                </a:solidFill>
              </a:rPr>
              <a:t>Instagram: Nano influencer </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2540687" y="5277763"/>
            <a:ext cx="2743200" cy="514350"/>
          </a:xfrm>
        </p:spPr>
        <p:txBody>
          <a:bodyPr/>
          <a:lstStyle/>
          <a:p>
            <a:r>
              <a:rPr lang="en-US" sz="1800" b="1" dirty="0">
                <a:solidFill>
                  <a:schemeClr val="accent6"/>
                </a:solidFill>
              </a:rPr>
              <a:t>TikTok: Influencer </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388835" y="1477530"/>
            <a:ext cx="5539095" cy="1010842"/>
          </a:xfrm>
        </p:spPr>
        <p:txBody>
          <a:bodyPr>
            <a:normAutofit/>
          </a:bodyPr>
          <a:lstStyle/>
          <a:p>
            <a:pPr>
              <a:spcBef>
                <a:spcPts val="0"/>
              </a:spcBef>
            </a:pPr>
            <a:r>
              <a:rPr lang="en-US" sz="1600" b="0" i="0" u="none" strike="noStrike" dirty="0">
                <a:solidFill>
                  <a:schemeClr val="accent6"/>
                </a:solidFill>
                <a:effectLst/>
              </a:rPr>
              <a:t>Launch of NEW COLLECTION submit photo collage.</a:t>
            </a:r>
          </a:p>
          <a:p>
            <a:pPr>
              <a:spcBef>
                <a:spcPts val="0"/>
              </a:spcBef>
            </a:pPr>
            <a:r>
              <a:rPr lang="en-US" sz="1800" b="0" i="0" u="none" strike="noStrike" dirty="0">
                <a:solidFill>
                  <a:schemeClr val="accent6"/>
                </a:solidFill>
                <a:effectLst/>
              </a:rPr>
              <a:t>Theme: Natural Beauty eco-chic “Going Green” renewable bamboo furniture.</a:t>
            </a:r>
          </a:p>
          <a:p>
            <a:pPr>
              <a:spcBef>
                <a:spcPts val="0"/>
              </a:spcBef>
            </a:pPr>
            <a:endParaRPr lang="en-US" sz="1600" b="0" dirty="0">
              <a:solidFill>
                <a:schemeClr val="accent6"/>
              </a:solidFill>
              <a:effectLst/>
            </a:endParaRPr>
          </a:p>
          <a:p>
            <a:endParaRPr lang="en-US" dirty="0">
              <a:solidFill>
                <a:schemeClr val="accent6"/>
              </a:solidFill>
            </a:endParaRPr>
          </a:p>
          <a:p>
            <a:endParaRPr lang="en-US" dirty="0">
              <a:solidFill>
                <a:schemeClr val="accent6"/>
              </a:solidFill>
            </a:endParaRP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5194986" y="2653138"/>
            <a:ext cx="6320073" cy="919402"/>
          </a:xfrm>
        </p:spPr>
        <p:txBody>
          <a:bodyPr>
            <a:normAutofit/>
          </a:bodyPr>
          <a:lstStyle/>
          <a:p>
            <a:pPr>
              <a:spcBef>
                <a:spcPts val="0"/>
              </a:spcBef>
            </a:pPr>
            <a:r>
              <a:rPr lang="en-US" sz="1800" dirty="0">
                <a:solidFill>
                  <a:schemeClr val="accent6"/>
                </a:solidFill>
              </a:rPr>
              <a:t>Free </a:t>
            </a:r>
            <a:r>
              <a:rPr lang="en-US" sz="1800" b="0" i="0" u="none" strike="noStrike" dirty="0">
                <a:solidFill>
                  <a:schemeClr val="accent6"/>
                </a:solidFill>
                <a:effectLst/>
              </a:rPr>
              <a:t>HOME DÉCOR SERVICE for first time customers.</a:t>
            </a:r>
          </a:p>
          <a:p>
            <a:pPr>
              <a:spcBef>
                <a:spcPts val="0"/>
              </a:spcBef>
            </a:pPr>
            <a:r>
              <a:rPr lang="en-US" sz="1800" b="0" i="0" u="none" strike="noStrike" dirty="0">
                <a:solidFill>
                  <a:schemeClr val="accent6"/>
                </a:solidFill>
                <a:effectLst/>
              </a:rPr>
              <a:t>Theme: Let us make your home “Picture Perfect”!</a:t>
            </a:r>
            <a:endParaRPr lang="en-US" sz="1800" dirty="0">
              <a:solidFill>
                <a:schemeClr val="accent6"/>
              </a:solidFill>
            </a:endParaRP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626100" y="3693780"/>
            <a:ext cx="5727699" cy="1010842"/>
          </a:xfrm>
        </p:spPr>
        <p:txBody>
          <a:bodyPr>
            <a:noAutofit/>
          </a:bodyPr>
          <a:lstStyle/>
          <a:p>
            <a:pPr>
              <a:spcBef>
                <a:spcPts val="0"/>
              </a:spcBef>
            </a:pPr>
            <a:r>
              <a:rPr lang="en-US" sz="1800" dirty="0">
                <a:solidFill>
                  <a:schemeClr val="accent6"/>
                </a:solidFill>
              </a:rPr>
              <a:t>Offer home décor items to INTERIOR DESIGNERS t</a:t>
            </a:r>
            <a:r>
              <a:rPr lang="en-US" sz="1800" b="0" i="0" u="none" strike="noStrike" dirty="0">
                <a:solidFill>
                  <a:schemeClr val="accent6"/>
                </a:solidFill>
                <a:effectLst/>
              </a:rPr>
              <a:t>o showcase their work. </a:t>
            </a:r>
          </a:p>
          <a:p>
            <a:pPr>
              <a:spcBef>
                <a:spcPts val="0"/>
              </a:spcBef>
            </a:pPr>
            <a:r>
              <a:rPr lang="en-US" sz="1800" b="0" i="0" u="none" strike="noStrike" dirty="0">
                <a:solidFill>
                  <a:schemeClr val="accent6"/>
                </a:solidFill>
                <a:effectLst/>
              </a:rPr>
              <a:t>Theme: “Before &amp;After” photos with backlinks to product page.</a:t>
            </a:r>
            <a:endParaRPr lang="en-US" sz="1800" dirty="0">
              <a:solidFill>
                <a:schemeClr val="accent6"/>
              </a:solidFill>
            </a:endParaRP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55823" y="5349984"/>
            <a:ext cx="5912254" cy="1010842"/>
          </a:xfrm>
        </p:spPr>
        <p:txBody>
          <a:bodyPr>
            <a:noAutofit/>
          </a:bodyPr>
          <a:lstStyle/>
          <a:p>
            <a:pPr>
              <a:spcBef>
                <a:spcPts val="0"/>
              </a:spcBef>
            </a:pPr>
            <a:r>
              <a:rPr lang="en-US" sz="1800" b="0" i="0" u="none" strike="noStrike" dirty="0">
                <a:solidFill>
                  <a:schemeClr val="accent6"/>
                </a:solidFill>
                <a:effectLst/>
              </a:rPr>
              <a:t>Se</a:t>
            </a:r>
            <a:r>
              <a:rPr lang="en-US" sz="1800" dirty="0">
                <a:solidFill>
                  <a:schemeClr val="accent6"/>
                </a:solidFill>
              </a:rPr>
              <a:t>arch for videos/ posts on how to assemble shelving, bunk beds, office furniture;  contact.</a:t>
            </a:r>
            <a:endParaRPr lang="en-US" sz="1800" b="0" i="0" u="none" strike="noStrike" dirty="0">
              <a:solidFill>
                <a:schemeClr val="accent6"/>
              </a:solidFill>
              <a:effectLst/>
            </a:endParaRPr>
          </a:p>
          <a:p>
            <a:pPr>
              <a:spcBef>
                <a:spcPts val="0"/>
              </a:spcBef>
            </a:pPr>
            <a:r>
              <a:rPr lang="en-US" sz="1800" b="0" i="0" u="none" strike="noStrike" dirty="0">
                <a:solidFill>
                  <a:schemeClr val="accent6"/>
                </a:solidFill>
                <a:effectLst/>
              </a:rPr>
              <a:t>Theme: “DYI </a:t>
            </a:r>
            <a:r>
              <a:rPr lang="en-US" sz="1800" dirty="0">
                <a:solidFill>
                  <a:schemeClr val="accent6"/>
                </a:solidFill>
              </a:rPr>
              <a:t>F</a:t>
            </a:r>
            <a:r>
              <a:rPr lang="en-US" sz="1800" b="0" i="0" u="none" strike="noStrike" dirty="0">
                <a:solidFill>
                  <a:schemeClr val="accent6"/>
                </a:solidFill>
                <a:effectLst/>
              </a:rPr>
              <a:t>urniture Assembly”</a:t>
            </a:r>
            <a:endParaRPr lang="en-US" sz="1800" dirty="0">
              <a:solidFill>
                <a:schemeClr val="accent6"/>
              </a:solidFill>
            </a:endParaRP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dirty="0"/>
              <a:t>2024</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
        <p:nvSpPr>
          <p:cNvPr id="14" name="TextBox 13">
            <a:extLst>
              <a:ext uri="{FF2B5EF4-FFF2-40B4-BE49-F238E27FC236}">
                <a16:creationId xmlns:a16="http://schemas.microsoft.com/office/drawing/2014/main" id="{FF210E7B-71B0-932D-50D6-996C4A608C5C}"/>
              </a:ext>
            </a:extLst>
          </p:cNvPr>
          <p:cNvSpPr txBox="1"/>
          <p:nvPr/>
        </p:nvSpPr>
        <p:spPr>
          <a:xfrm>
            <a:off x="274320" y="855889"/>
            <a:ext cx="6525873" cy="369332"/>
          </a:xfrm>
          <a:prstGeom prst="rect">
            <a:avLst/>
          </a:prstGeom>
          <a:noFill/>
        </p:spPr>
        <p:txBody>
          <a:bodyPr wrap="square" rtlCol="0">
            <a:spAutoFit/>
          </a:bodyPr>
          <a:lstStyle/>
          <a:p>
            <a:r>
              <a:rPr lang="en-US" b="1" dirty="0">
                <a:solidFill>
                  <a:schemeClr val="accent6"/>
                </a:solidFill>
              </a:rPr>
              <a:t>Outreach Strategies </a:t>
            </a:r>
          </a:p>
        </p:txBody>
      </p:sp>
      <p:cxnSp>
        <p:nvCxnSpPr>
          <p:cNvPr id="16" name="Straight Connector 15">
            <a:extLst>
              <a:ext uri="{FF2B5EF4-FFF2-40B4-BE49-F238E27FC236}">
                <a16:creationId xmlns:a16="http://schemas.microsoft.com/office/drawing/2014/main" id="{73BBB458-3AC0-9180-2D05-8F2E426BDB48}"/>
              </a:ext>
            </a:extLst>
          </p:cNvPr>
          <p:cNvCxnSpPr>
            <a:cxnSpLocks/>
          </p:cNvCxnSpPr>
          <p:nvPr/>
        </p:nvCxnSpPr>
        <p:spPr>
          <a:xfrm>
            <a:off x="274320" y="1199535"/>
            <a:ext cx="4114515" cy="231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176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8CB074B-239D-1472-88C6-2532985895D5}"/>
              </a:ext>
            </a:extLst>
          </p:cNvPr>
          <p:cNvSpPr>
            <a:spLocks noGrp="1"/>
          </p:cNvSpPr>
          <p:nvPr>
            <p:ph type="title"/>
          </p:nvPr>
        </p:nvSpPr>
        <p:spPr>
          <a:xfrm>
            <a:off x="1066800" y="199832"/>
            <a:ext cx="10058400" cy="879160"/>
          </a:xfrm>
        </p:spPr>
        <p:txBody>
          <a:bodyPr>
            <a:normAutofit/>
          </a:bodyPr>
          <a:lstStyle/>
          <a:p>
            <a:pPr algn="ctr"/>
            <a:r>
              <a:rPr lang="en-US" sz="3600" dirty="0">
                <a:solidFill>
                  <a:schemeClr val="accent1"/>
                </a:solidFill>
              </a:rPr>
              <a:t>Social Media Integration of Wayfair</a:t>
            </a:r>
          </a:p>
        </p:txBody>
      </p:sp>
      <p:sp>
        <p:nvSpPr>
          <p:cNvPr id="11" name="Date Placeholder 10">
            <a:extLst>
              <a:ext uri="{FF2B5EF4-FFF2-40B4-BE49-F238E27FC236}">
                <a16:creationId xmlns:a16="http://schemas.microsoft.com/office/drawing/2014/main" id="{02356D68-DB83-4E39-F288-CB3F628DD38F}"/>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7F67C1CA-52F5-2BC6-8283-5FAAEE4787C3}"/>
              </a:ext>
            </a:extLst>
          </p:cNvPr>
          <p:cNvSpPr>
            <a:spLocks noGrp="1"/>
          </p:cNvSpPr>
          <p:nvPr>
            <p:ph type="ftr" sz="quarter" idx="11"/>
          </p:nvPr>
        </p:nvSpPr>
        <p:spPr/>
        <p:txBody>
          <a:bodyPr/>
          <a:lstStyle/>
          <a:p>
            <a:r>
              <a:rPr lang="en-US"/>
              <a:t>Pitch Deck</a:t>
            </a:r>
            <a:endParaRPr lang="en-US" dirty="0"/>
          </a:p>
        </p:txBody>
      </p:sp>
      <p:sp>
        <p:nvSpPr>
          <p:cNvPr id="13" name="Slide Number Placeholder 12">
            <a:extLst>
              <a:ext uri="{FF2B5EF4-FFF2-40B4-BE49-F238E27FC236}">
                <a16:creationId xmlns:a16="http://schemas.microsoft.com/office/drawing/2014/main" id="{28A8047A-041B-6312-4C37-986BB598A773}"/>
              </a:ext>
            </a:extLst>
          </p:cNvPr>
          <p:cNvSpPr>
            <a:spLocks noGrp="1"/>
          </p:cNvSpPr>
          <p:nvPr>
            <p:ph type="sldNum" sz="quarter" idx="12"/>
          </p:nvPr>
        </p:nvSpPr>
        <p:spPr/>
        <p:txBody>
          <a:bodyPr/>
          <a:lstStyle/>
          <a:p>
            <a:fld id="{B5CEABB6-07DC-46E8-9B57-56EC44A396E5}" type="slidenum">
              <a:rPr lang="en-US" smtClean="0"/>
              <a:t>29</a:t>
            </a:fld>
            <a:endParaRPr lang="en-US" dirty="0"/>
          </a:p>
        </p:txBody>
      </p:sp>
      <p:sp>
        <p:nvSpPr>
          <p:cNvPr id="15" name="TextBox 14">
            <a:extLst>
              <a:ext uri="{FF2B5EF4-FFF2-40B4-BE49-F238E27FC236}">
                <a16:creationId xmlns:a16="http://schemas.microsoft.com/office/drawing/2014/main" id="{8A23C98C-FDFC-B412-13FB-71146B479475}"/>
              </a:ext>
            </a:extLst>
          </p:cNvPr>
          <p:cNvSpPr txBox="1"/>
          <p:nvPr/>
        </p:nvSpPr>
        <p:spPr>
          <a:xfrm>
            <a:off x="325506" y="1078992"/>
            <a:ext cx="2475358" cy="646331"/>
          </a:xfrm>
          <a:prstGeom prst="rect">
            <a:avLst/>
          </a:prstGeom>
          <a:noFill/>
        </p:spPr>
        <p:txBody>
          <a:bodyPr wrap="none" rtlCol="0">
            <a:spAutoFit/>
          </a:bodyPr>
          <a:lstStyle/>
          <a:p>
            <a:r>
              <a:rPr lang="en-US" sz="3600" b="1" u="sng" dirty="0">
                <a:solidFill>
                  <a:schemeClr val="accent1"/>
                </a:solidFill>
              </a:rPr>
              <a:t>Facebook</a:t>
            </a:r>
          </a:p>
        </p:txBody>
      </p:sp>
      <p:sp>
        <p:nvSpPr>
          <p:cNvPr id="16" name="TextBox 15">
            <a:extLst>
              <a:ext uri="{FF2B5EF4-FFF2-40B4-BE49-F238E27FC236}">
                <a16:creationId xmlns:a16="http://schemas.microsoft.com/office/drawing/2014/main" id="{F936C905-0BAC-CBDD-A273-D426A9613C1E}"/>
              </a:ext>
            </a:extLst>
          </p:cNvPr>
          <p:cNvSpPr txBox="1"/>
          <p:nvPr/>
        </p:nvSpPr>
        <p:spPr>
          <a:xfrm>
            <a:off x="437474" y="1861426"/>
            <a:ext cx="7772400" cy="1477328"/>
          </a:xfrm>
          <a:prstGeom prst="rect">
            <a:avLst/>
          </a:prstGeom>
          <a:noFill/>
        </p:spPr>
        <p:txBody>
          <a:bodyPr wrap="square" rtlCol="0">
            <a:spAutoFit/>
          </a:bodyPr>
          <a:lstStyle/>
          <a:p>
            <a:r>
              <a:rPr lang="en-US" dirty="0">
                <a:solidFill>
                  <a:schemeClr val="accent1"/>
                </a:solidFill>
              </a:rPr>
              <a:t>Use the platform to reach an audience who need furnishings in their homes/apartments and continue to advertise to them. Showcase new products and products that appeal to them through the usage of Meta’s marketing data that is integrated in Facebook and Facebook marketplace.</a:t>
            </a:r>
          </a:p>
        </p:txBody>
      </p:sp>
      <p:sp>
        <p:nvSpPr>
          <p:cNvPr id="17" name="TextBox 16">
            <a:extLst>
              <a:ext uri="{FF2B5EF4-FFF2-40B4-BE49-F238E27FC236}">
                <a16:creationId xmlns:a16="http://schemas.microsoft.com/office/drawing/2014/main" id="{637E730B-986D-0E48-65E2-D5D7960FB603}"/>
              </a:ext>
            </a:extLst>
          </p:cNvPr>
          <p:cNvSpPr txBox="1"/>
          <p:nvPr/>
        </p:nvSpPr>
        <p:spPr>
          <a:xfrm>
            <a:off x="3017520" y="3571546"/>
            <a:ext cx="6778561" cy="1200329"/>
          </a:xfrm>
          <a:prstGeom prst="rect">
            <a:avLst/>
          </a:prstGeom>
          <a:noFill/>
        </p:spPr>
        <p:txBody>
          <a:bodyPr wrap="square" rtlCol="0">
            <a:spAutoFit/>
          </a:bodyPr>
          <a:lstStyle/>
          <a:p>
            <a:r>
              <a:rPr lang="en-US" dirty="0">
                <a:solidFill>
                  <a:schemeClr val="accent1"/>
                </a:solidFill>
              </a:rPr>
              <a:t>-	Posting schedule for Facebook: Peak usage times are typical for Wayfair to post on Facebook. Wayfair’s posting schedule is early mornings, lunchtime, and evenings when people get out of work. </a:t>
            </a:r>
          </a:p>
        </p:txBody>
      </p:sp>
      <p:sp>
        <p:nvSpPr>
          <p:cNvPr id="18" name="TextBox 17">
            <a:extLst>
              <a:ext uri="{FF2B5EF4-FFF2-40B4-BE49-F238E27FC236}">
                <a16:creationId xmlns:a16="http://schemas.microsoft.com/office/drawing/2014/main" id="{0B1BCF9C-2768-23A4-D323-818D2D4BE373}"/>
              </a:ext>
            </a:extLst>
          </p:cNvPr>
          <p:cNvSpPr txBox="1"/>
          <p:nvPr/>
        </p:nvSpPr>
        <p:spPr>
          <a:xfrm>
            <a:off x="4939627" y="5090964"/>
            <a:ext cx="6677976" cy="646331"/>
          </a:xfrm>
          <a:prstGeom prst="rect">
            <a:avLst/>
          </a:prstGeom>
          <a:noFill/>
        </p:spPr>
        <p:txBody>
          <a:bodyPr wrap="square" rtlCol="0">
            <a:spAutoFit/>
          </a:bodyPr>
          <a:lstStyle/>
          <a:p>
            <a:r>
              <a:rPr lang="en-US" dirty="0">
                <a:solidFill>
                  <a:schemeClr val="accent1"/>
                </a:solidFill>
              </a:rPr>
              <a:t>-	Content theme for Facebook should be more of a relaxed style with nice pieces of furniture or home goods. </a:t>
            </a:r>
          </a:p>
        </p:txBody>
      </p:sp>
      <p:pic>
        <p:nvPicPr>
          <p:cNvPr id="22" name="Picture 21" descr="A blue circle with a white letter f&#10;&#10;Description automatically generated">
            <a:extLst>
              <a:ext uri="{FF2B5EF4-FFF2-40B4-BE49-F238E27FC236}">
                <a16:creationId xmlns:a16="http://schemas.microsoft.com/office/drawing/2014/main" id="{261F7A23-625F-E402-7638-3A0D64D886AE}"/>
              </a:ext>
            </a:extLst>
          </p:cNvPr>
          <p:cNvPicPr>
            <a:picLocks noChangeAspect="1"/>
          </p:cNvPicPr>
          <p:nvPr/>
        </p:nvPicPr>
        <p:blipFill>
          <a:blip r:embed="rId3"/>
          <a:stretch>
            <a:fillRect/>
          </a:stretch>
        </p:blipFill>
        <p:spPr>
          <a:xfrm>
            <a:off x="8845420" y="981363"/>
            <a:ext cx="1067057" cy="1067057"/>
          </a:xfrm>
          <a:prstGeom prst="rect">
            <a:avLst/>
          </a:prstGeom>
        </p:spPr>
      </p:pic>
    </p:spTree>
    <p:extLst>
      <p:ext uri="{BB962C8B-B14F-4D97-AF65-F5344CB8AC3E}">
        <p14:creationId xmlns:p14="http://schemas.microsoft.com/office/powerpoint/2010/main" val="1019352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229CB21-17EF-B548-18F5-2C1C651B86BE}"/>
              </a:ext>
            </a:extLst>
          </p:cNvPr>
          <p:cNvSpPr>
            <a:spLocks noGrp="1"/>
          </p:cNvSpPr>
          <p:nvPr>
            <p:ph type="title"/>
          </p:nvPr>
        </p:nvSpPr>
        <p:spPr>
          <a:xfrm>
            <a:off x="1066800" y="0"/>
            <a:ext cx="10058400" cy="1371600"/>
          </a:xfrm>
        </p:spPr>
        <p:txBody>
          <a:bodyPr/>
          <a:lstStyle/>
          <a:p>
            <a:pPr algn="ctr"/>
            <a:r>
              <a:rPr lang="en-US" dirty="0">
                <a:solidFill>
                  <a:schemeClr val="accent6"/>
                </a:solidFill>
              </a:rPr>
              <a:t>Marketing Metrics</a:t>
            </a:r>
          </a:p>
        </p:txBody>
      </p:sp>
      <p:sp>
        <p:nvSpPr>
          <p:cNvPr id="11" name="Date Placeholder 10">
            <a:extLst>
              <a:ext uri="{FF2B5EF4-FFF2-40B4-BE49-F238E27FC236}">
                <a16:creationId xmlns:a16="http://schemas.microsoft.com/office/drawing/2014/main" id="{34B71181-C1FA-D6BA-7A9E-50A2AA6BFD50}"/>
              </a:ext>
            </a:extLst>
          </p:cNvPr>
          <p:cNvSpPr>
            <a:spLocks noGrp="1"/>
          </p:cNvSpPr>
          <p:nvPr>
            <p:ph type="dt" sz="half" idx="10"/>
          </p:nvPr>
        </p:nvSpPr>
        <p:spPr/>
        <p:txBody>
          <a:bodyPr/>
          <a:lstStyle/>
          <a:p>
            <a:r>
              <a:rPr lang="en-US" dirty="0"/>
              <a:t>2024</a:t>
            </a:r>
          </a:p>
        </p:txBody>
      </p:sp>
      <p:sp>
        <p:nvSpPr>
          <p:cNvPr id="13" name="Slide Number Placeholder 12">
            <a:extLst>
              <a:ext uri="{FF2B5EF4-FFF2-40B4-BE49-F238E27FC236}">
                <a16:creationId xmlns:a16="http://schemas.microsoft.com/office/drawing/2014/main" id="{63F07EDE-DD89-94EC-D728-D9D7A89F0731}"/>
              </a:ext>
            </a:extLst>
          </p:cNvPr>
          <p:cNvSpPr>
            <a:spLocks noGrp="1"/>
          </p:cNvSpPr>
          <p:nvPr>
            <p:ph type="sldNum" sz="quarter" idx="12"/>
          </p:nvPr>
        </p:nvSpPr>
        <p:spPr>
          <a:xfrm>
            <a:off x="10469880" y="5630337"/>
            <a:ext cx="1463040" cy="274320"/>
          </a:xfrm>
        </p:spPr>
        <p:txBody>
          <a:bodyPr/>
          <a:lstStyle/>
          <a:p>
            <a:fld id="{B5CEABB6-07DC-46E8-9B57-56EC44A396E5}" type="slidenum">
              <a:rPr lang="en-US" smtClean="0"/>
              <a:t>3</a:t>
            </a:fld>
            <a:endParaRPr lang="en-US" dirty="0"/>
          </a:p>
        </p:txBody>
      </p:sp>
      <p:pic>
        <p:nvPicPr>
          <p:cNvPr id="1026" name="Picture 2">
            <a:extLst>
              <a:ext uri="{FF2B5EF4-FFF2-40B4-BE49-F238E27FC236}">
                <a16:creationId xmlns:a16="http://schemas.microsoft.com/office/drawing/2014/main" id="{C4C7873B-DC91-9487-5016-76064B262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2528"/>
            <a:ext cx="5805869" cy="58585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FE7DAFF-EA6E-1A13-3433-C26A876A87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869" y="1072528"/>
            <a:ext cx="6441464" cy="26323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F561331-004F-1A14-92AE-DF0FC00293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5870" y="3704857"/>
            <a:ext cx="6441464" cy="215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64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8CB074B-239D-1472-88C6-2532985895D5}"/>
              </a:ext>
            </a:extLst>
          </p:cNvPr>
          <p:cNvSpPr>
            <a:spLocks noGrp="1"/>
          </p:cNvSpPr>
          <p:nvPr>
            <p:ph type="title"/>
          </p:nvPr>
        </p:nvSpPr>
        <p:spPr>
          <a:xfrm>
            <a:off x="1066800" y="199832"/>
            <a:ext cx="10058400" cy="879160"/>
          </a:xfrm>
        </p:spPr>
        <p:txBody>
          <a:bodyPr>
            <a:normAutofit/>
          </a:bodyPr>
          <a:lstStyle/>
          <a:p>
            <a:pPr algn="ctr"/>
            <a:r>
              <a:rPr lang="en-US" sz="3600" dirty="0">
                <a:solidFill>
                  <a:schemeClr val="accent1"/>
                </a:solidFill>
              </a:rPr>
              <a:t>Social Media Integration of Wayfair</a:t>
            </a:r>
          </a:p>
        </p:txBody>
      </p:sp>
      <p:sp>
        <p:nvSpPr>
          <p:cNvPr id="11" name="Date Placeholder 10">
            <a:extLst>
              <a:ext uri="{FF2B5EF4-FFF2-40B4-BE49-F238E27FC236}">
                <a16:creationId xmlns:a16="http://schemas.microsoft.com/office/drawing/2014/main" id="{02356D68-DB83-4E39-F288-CB3F628DD38F}"/>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7F67C1CA-52F5-2BC6-8283-5FAAEE4787C3}"/>
              </a:ext>
            </a:extLst>
          </p:cNvPr>
          <p:cNvSpPr>
            <a:spLocks noGrp="1"/>
          </p:cNvSpPr>
          <p:nvPr>
            <p:ph type="ftr" sz="quarter" idx="11"/>
          </p:nvPr>
        </p:nvSpPr>
        <p:spPr/>
        <p:txBody>
          <a:bodyPr/>
          <a:lstStyle/>
          <a:p>
            <a:r>
              <a:rPr lang="en-US"/>
              <a:t>Pitch Deck</a:t>
            </a:r>
            <a:endParaRPr lang="en-US" dirty="0"/>
          </a:p>
        </p:txBody>
      </p:sp>
      <p:sp>
        <p:nvSpPr>
          <p:cNvPr id="13" name="Slide Number Placeholder 12">
            <a:extLst>
              <a:ext uri="{FF2B5EF4-FFF2-40B4-BE49-F238E27FC236}">
                <a16:creationId xmlns:a16="http://schemas.microsoft.com/office/drawing/2014/main" id="{28A8047A-041B-6312-4C37-986BB598A773}"/>
              </a:ext>
            </a:extLst>
          </p:cNvPr>
          <p:cNvSpPr>
            <a:spLocks noGrp="1"/>
          </p:cNvSpPr>
          <p:nvPr>
            <p:ph type="sldNum" sz="quarter" idx="12"/>
          </p:nvPr>
        </p:nvSpPr>
        <p:spPr/>
        <p:txBody>
          <a:bodyPr/>
          <a:lstStyle/>
          <a:p>
            <a:fld id="{B5CEABB6-07DC-46E8-9B57-56EC44A396E5}" type="slidenum">
              <a:rPr lang="en-US" smtClean="0"/>
              <a:t>30</a:t>
            </a:fld>
            <a:endParaRPr lang="en-US" dirty="0"/>
          </a:p>
        </p:txBody>
      </p:sp>
      <p:sp>
        <p:nvSpPr>
          <p:cNvPr id="15" name="TextBox 14">
            <a:extLst>
              <a:ext uri="{FF2B5EF4-FFF2-40B4-BE49-F238E27FC236}">
                <a16:creationId xmlns:a16="http://schemas.microsoft.com/office/drawing/2014/main" id="{8A23C98C-FDFC-B412-13FB-71146B479475}"/>
              </a:ext>
            </a:extLst>
          </p:cNvPr>
          <p:cNvSpPr txBox="1"/>
          <p:nvPr/>
        </p:nvSpPr>
        <p:spPr>
          <a:xfrm>
            <a:off x="754716" y="1078992"/>
            <a:ext cx="2428870" cy="646331"/>
          </a:xfrm>
          <a:prstGeom prst="rect">
            <a:avLst/>
          </a:prstGeom>
          <a:noFill/>
        </p:spPr>
        <p:txBody>
          <a:bodyPr wrap="none" rtlCol="0">
            <a:spAutoFit/>
          </a:bodyPr>
          <a:lstStyle/>
          <a:p>
            <a:r>
              <a:rPr lang="en-US" sz="3600" b="1" u="sng" dirty="0">
                <a:solidFill>
                  <a:schemeClr val="accent1"/>
                </a:solidFill>
              </a:rPr>
              <a:t>Instagram</a:t>
            </a:r>
          </a:p>
        </p:txBody>
      </p:sp>
      <p:sp>
        <p:nvSpPr>
          <p:cNvPr id="17" name="TextBox 16">
            <a:extLst>
              <a:ext uri="{FF2B5EF4-FFF2-40B4-BE49-F238E27FC236}">
                <a16:creationId xmlns:a16="http://schemas.microsoft.com/office/drawing/2014/main" id="{637E730B-986D-0E48-65E2-D5D7960FB603}"/>
              </a:ext>
            </a:extLst>
          </p:cNvPr>
          <p:cNvSpPr txBox="1"/>
          <p:nvPr/>
        </p:nvSpPr>
        <p:spPr>
          <a:xfrm>
            <a:off x="3017520" y="3219552"/>
            <a:ext cx="6778561" cy="1815882"/>
          </a:xfrm>
          <a:prstGeom prst="rect">
            <a:avLst/>
          </a:prstGeom>
          <a:noFill/>
        </p:spPr>
        <p:txBody>
          <a:bodyPr wrap="square" rtlCol="0">
            <a:spAutoFit/>
          </a:bodyPr>
          <a:lstStyle/>
          <a:p>
            <a:r>
              <a:rPr lang="en-US" sz="1600" dirty="0">
                <a:solidFill>
                  <a:schemeClr val="accent1"/>
                </a:solidFill>
              </a:rPr>
              <a:t>-	Wayfair’s Instagram posting schedule is relatively similar to its Facebook posting schedule. Busiest times of the day are often the best times to post for media-based websites so that they are positive that they will have active engagement. Since Instagram is largely based on fast paced swiping. Multiple posts around the same time frames would be most beneficial to catch their customer base’s attention.</a:t>
            </a:r>
          </a:p>
        </p:txBody>
      </p:sp>
      <p:sp>
        <p:nvSpPr>
          <p:cNvPr id="18" name="TextBox 17">
            <a:extLst>
              <a:ext uri="{FF2B5EF4-FFF2-40B4-BE49-F238E27FC236}">
                <a16:creationId xmlns:a16="http://schemas.microsoft.com/office/drawing/2014/main" id="{0B1BCF9C-2768-23A4-D323-818D2D4BE373}"/>
              </a:ext>
            </a:extLst>
          </p:cNvPr>
          <p:cNvSpPr txBox="1"/>
          <p:nvPr/>
        </p:nvSpPr>
        <p:spPr>
          <a:xfrm>
            <a:off x="4753015" y="5202936"/>
            <a:ext cx="6677976" cy="923330"/>
          </a:xfrm>
          <a:prstGeom prst="rect">
            <a:avLst/>
          </a:prstGeom>
          <a:noFill/>
        </p:spPr>
        <p:txBody>
          <a:bodyPr wrap="square" rtlCol="0">
            <a:spAutoFit/>
          </a:bodyPr>
          <a:lstStyle/>
          <a:p>
            <a:r>
              <a:rPr lang="en-US" dirty="0">
                <a:solidFill>
                  <a:schemeClr val="accent1"/>
                </a:solidFill>
              </a:rPr>
              <a:t>-	Content theme for Instagram should be modern or futuristic. Something that catches the eye of the viewer as they scroll. </a:t>
            </a:r>
          </a:p>
        </p:txBody>
      </p:sp>
      <p:pic>
        <p:nvPicPr>
          <p:cNvPr id="2" name="Picture 1">
            <a:extLst>
              <a:ext uri="{FF2B5EF4-FFF2-40B4-BE49-F238E27FC236}">
                <a16:creationId xmlns:a16="http://schemas.microsoft.com/office/drawing/2014/main" id="{FB718246-6072-7266-F33B-7A3433F2BCDF}"/>
              </a:ext>
            </a:extLst>
          </p:cNvPr>
          <p:cNvPicPr>
            <a:picLocks noChangeAspect="1"/>
          </p:cNvPicPr>
          <p:nvPr/>
        </p:nvPicPr>
        <p:blipFill>
          <a:blip r:embed="rId3"/>
          <a:stretch>
            <a:fillRect/>
          </a:stretch>
        </p:blipFill>
        <p:spPr>
          <a:xfrm>
            <a:off x="9008416" y="999589"/>
            <a:ext cx="1056809" cy="1056809"/>
          </a:xfrm>
          <a:prstGeom prst="rect">
            <a:avLst/>
          </a:prstGeom>
        </p:spPr>
      </p:pic>
      <p:sp>
        <p:nvSpPr>
          <p:cNvPr id="3" name="TextBox 2">
            <a:extLst>
              <a:ext uri="{FF2B5EF4-FFF2-40B4-BE49-F238E27FC236}">
                <a16:creationId xmlns:a16="http://schemas.microsoft.com/office/drawing/2014/main" id="{6B28F0BE-0440-3F46-D2A6-D2D936E914B4}"/>
              </a:ext>
            </a:extLst>
          </p:cNvPr>
          <p:cNvSpPr txBox="1"/>
          <p:nvPr/>
        </p:nvSpPr>
        <p:spPr>
          <a:xfrm>
            <a:off x="741036" y="1992270"/>
            <a:ext cx="7507224" cy="1077218"/>
          </a:xfrm>
          <a:prstGeom prst="rect">
            <a:avLst/>
          </a:prstGeom>
          <a:noFill/>
        </p:spPr>
        <p:txBody>
          <a:bodyPr wrap="square" rtlCol="0">
            <a:spAutoFit/>
          </a:bodyPr>
          <a:lstStyle/>
          <a:p>
            <a:r>
              <a:rPr lang="en-US" sz="1600" dirty="0">
                <a:solidFill>
                  <a:schemeClr val="accent1"/>
                </a:solidFill>
              </a:rPr>
              <a:t>Instagram is heavily media based and most people just scroll through all the pictures and short videos that are offered on the platform. Instagram has a great algorithm that helps its content be showcased to the respective customer that is most likely to make a purchase.</a:t>
            </a:r>
          </a:p>
        </p:txBody>
      </p:sp>
    </p:spTree>
    <p:extLst>
      <p:ext uri="{BB962C8B-B14F-4D97-AF65-F5344CB8AC3E}">
        <p14:creationId xmlns:p14="http://schemas.microsoft.com/office/powerpoint/2010/main" val="1443675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8CB074B-239D-1472-88C6-2532985895D5}"/>
              </a:ext>
            </a:extLst>
          </p:cNvPr>
          <p:cNvSpPr>
            <a:spLocks noGrp="1"/>
          </p:cNvSpPr>
          <p:nvPr>
            <p:ph type="title"/>
          </p:nvPr>
        </p:nvSpPr>
        <p:spPr>
          <a:xfrm>
            <a:off x="1066800" y="199832"/>
            <a:ext cx="10058400" cy="879160"/>
          </a:xfrm>
        </p:spPr>
        <p:txBody>
          <a:bodyPr>
            <a:normAutofit/>
          </a:bodyPr>
          <a:lstStyle/>
          <a:p>
            <a:pPr algn="ctr"/>
            <a:r>
              <a:rPr lang="en-US" sz="3600" dirty="0">
                <a:solidFill>
                  <a:schemeClr val="accent1"/>
                </a:solidFill>
              </a:rPr>
              <a:t>Social Media Integration of Wayfair</a:t>
            </a:r>
          </a:p>
        </p:txBody>
      </p:sp>
      <p:sp>
        <p:nvSpPr>
          <p:cNvPr id="11" name="Date Placeholder 10">
            <a:extLst>
              <a:ext uri="{FF2B5EF4-FFF2-40B4-BE49-F238E27FC236}">
                <a16:creationId xmlns:a16="http://schemas.microsoft.com/office/drawing/2014/main" id="{02356D68-DB83-4E39-F288-CB3F628DD38F}"/>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7F67C1CA-52F5-2BC6-8283-5FAAEE4787C3}"/>
              </a:ext>
            </a:extLst>
          </p:cNvPr>
          <p:cNvSpPr>
            <a:spLocks noGrp="1"/>
          </p:cNvSpPr>
          <p:nvPr>
            <p:ph type="ftr" sz="quarter" idx="11"/>
          </p:nvPr>
        </p:nvSpPr>
        <p:spPr/>
        <p:txBody>
          <a:bodyPr/>
          <a:lstStyle/>
          <a:p>
            <a:r>
              <a:rPr lang="en-US"/>
              <a:t>Pitch Deck</a:t>
            </a:r>
            <a:endParaRPr lang="en-US" dirty="0"/>
          </a:p>
        </p:txBody>
      </p:sp>
      <p:sp>
        <p:nvSpPr>
          <p:cNvPr id="13" name="Slide Number Placeholder 12">
            <a:extLst>
              <a:ext uri="{FF2B5EF4-FFF2-40B4-BE49-F238E27FC236}">
                <a16:creationId xmlns:a16="http://schemas.microsoft.com/office/drawing/2014/main" id="{28A8047A-041B-6312-4C37-986BB598A773}"/>
              </a:ext>
            </a:extLst>
          </p:cNvPr>
          <p:cNvSpPr>
            <a:spLocks noGrp="1"/>
          </p:cNvSpPr>
          <p:nvPr>
            <p:ph type="sldNum" sz="quarter" idx="12"/>
          </p:nvPr>
        </p:nvSpPr>
        <p:spPr/>
        <p:txBody>
          <a:bodyPr/>
          <a:lstStyle/>
          <a:p>
            <a:fld id="{B5CEABB6-07DC-46E8-9B57-56EC44A396E5}" type="slidenum">
              <a:rPr lang="en-US" smtClean="0"/>
              <a:t>31</a:t>
            </a:fld>
            <a:endParaRPr lang="en-US" dirty="0"/>
          </a:p>
        </p:txBody>
      </p:sp>
      <p:sp>
        <p:nvSpPr>
          <p:cNvPr id="15" name="TextBox 14">
            <a:extLst>
              <a:ext uri="{FF2B5EF4-FFF2-40B4-BE49-F238E27FC236}">
                <a16:creationId xmlns:a16="http://schemas.microsoft.com/office/drawing/2014/main" id="{8A23C98C-FDFC-B412-13FB-71146B479475}"/>
              </a:ext>
            </a:extLst>
          </p:cNvPr>
          <p:cNvSpPr txBox="1"/>
          <p:nvPr/>
        </p:nvSpPr>
        <p:spPr>
          <a:xfrm>
            <a:off x="838692" y="1078992"/>
            <a:ext cx="1576072" cy="646331"/>
          </a:xfrm>
          <a:prstGeom prst="rect">
            <a:avLst/>
          </a:prstGeom>
          <a:noFill/>
        </p:spPr>
        <p:txBody>
          <a:bodyPr wrap="none" rtlCol="0">
            <a:spAutoFit/>
          </a:bodyPr>
          <a:lstStyle/>
          <a:p>
            <a:r>
              <a:rPr lang="en-US" sz="3600" b="1" u="sng" dirty="0">
                <a:solidFill>
                  <a:schemeClr val="accent1"/>
                </a:solidFill>
              </a:rPr>
              <a:t>Twitter</a:t>
            </a:r>
          </a:p>
        </p:txBody>
      </p:sp>
      <p:sp>
        <p:nvSpPr>
          <p:cNvPr id="17" name="TextBox 16">
            <a:extLst>
              <a:ext uri="{FF2B5EF4-FFF2-40B4-BE49-F238E27FC236}">
                <a16:creationId xmlns:a16="http://schemas.microsoft.com/office/drawing/2014/main" id="{637E730B-986D-0E48-65E2-D5D7960FB603}"/>
              </a:ext>
            </a:extLst>
          </p:cNvPr>
          <p:cNvSpPr txBox="1"/>
          <p:nvPr/>
        </p:nvSpPr>
        <p:spPr>
          <a:xfrm>
            <a:off x="2504335" y="3219552"/>
            <a:ext cx="6778561" cy="1323439"/>
          </a:xfrm>
          <a:prstGeom prst="rect">
            <a:avLst/>
          </a:prstGeom>
          <a:noFill/>
        </p:spPr>
        <p:txBody>
          <a:bodyPr wrap="square" rtlCol="0">
            <a:spAutoFit/>
          </a:bodyPr>
          <a:lstStyle/>
          <a:p>
            <a:r>
              <a:rPr lang="en-US" sz="1600" dirty="0">
                <a:solidFill>
                  <a:schemeClr val="accent1"/>
                </a:solidFill>
              </a:rPr>
              <a:t>-	Wayfair’s posting schedule is more customer dependent for Twitter. Twitter is mainly utilized for answering customers’ questions, comments, or concerns. Posting advertisements on Twitter would be most beneficial during peak customer engagement, just like Facebook and Instagram.</a:t>
            </a:r>
          </a:p>
        </p:txBody>
      </p:sp>
      <p:sp>
        <p:nvSpPr>
          <p:cNvPr id="18" name="TextBox 17">
            <a:extLst>
              <a:ext uri="{FF2B5EF4-FFF2-40B4-BE49-F238E27FC236}">
                <a16:creationId xmlns:a16="http://schemas.microsoft.com/office/drawing/2014/main" id="{0B1BCF9C-2768-23A4-D323-818D2D4BE373}"/>
              </a:ext>
            </a:extLst>
          </p:cNvPr>
          <p:cNvSpPr txBox="1"/>
          <p:nvPr/>
        </p:nvSpPr>
        <p:spPr>
          <a:xfrm>
            <a:off x="3810622" y="4636008"/>
            <a:ext cx="6677976" cy="923330"/>
          </a:xfrm>
          <a:prstGeom prst="rect">
            <a:avLst/>
          </a:prstGeom>
          <a:noFill/>
        </p:spPr>
        <p:txBody>
          <a:bodyPr wrap="square" rtlCol="0">
            <a:spAutoFit/>
          </a:bodyPr>
          <a:lstStyle/>
          <a:p>
            <a:r>
              <a:rPr lang="en-US" dirty="0">
                <a:solidFill>
                  <a:schemeClr val="accent1"/>
                </a:solidFill>
              </a:rPr>
              <a:t>-	Content theme for twitter should be simplistic furniture or home good items that are available with reviews being the main goal behind the post.</a:t>
            </a:r>
          </a:p>
        </p:txBody>
      </p:sp>
      <p:sp>
        <p:nvSpPr>
          <p:cNvPr id="3" name="TextBox 2">
            <a:extLst>
              <a:ext uri="{FF2B5EF4-FFF2-40B4-BE49-F238E27FC236}">
                <a16:creationId xmlns:a16="http://schemas.microsoft.com/office/drawing/2014/main" id="{6B28F0BE-0440-3F46-D2A6-D2D936E914B4}"/>
              </a:ext>
            </a:extLst>
          </p:cNvPr>
          <p:cNvSpPr txBox="1"/>
          <p:nvPr/>
        </p:nvSpPr>
        <p:spPr>
          <a:xfrm>
            <a:off x="1366188" y="1906729"/>
            <a:ext cx="7507224" cy="1323439"/>
          </a:xfrm>
          <a:prstGeom prst="rect">
            <a:avLst/>
          </a:prstGeom>
          <a:noFill/>
        </p:spPr>
        <p:txBody>
          <a:bodyPr wrap="square" rtlCol="0">
            <a:spAutoFit/>
          </a:bodyPr>
          <a:lstStyle/>
          <a:p>
            <a:r>
              <a:rPr lang="en-US" sz="1600" dirty="0">
                <a:solidFill>
                  <a:schemeClr val="accent1"/>
                </a:solidFill>
              </a:rPr>
              <a:t>Wayfair is a large company that has a massive amount of HomeGoods that are likely to receive backlash from customers. Twitter will allow Wayfair to answer customers immediately following their backlash or praise on the platform. This is beneficial to the company’s moralities and will make them look credible.</a:t>
            </a:r>
          </a:p>
        </p:txBody>
      </p:sp>
      <p:pic>
        <p:nvPicPr>
          <p:cNvPr id="1026" name="Picture 2" descr="Twitter Logo - Free Vectors &amp; PSDs to Download">
            <a:extLst>
              <a:ext uri="{FF2B5EF4-FFF2-40B4-BE49-F238E27FC236}">
                <a16:creationId xmlns:a16="http://schemas.microsoft.com/office/drawing/2014/main" id="{4131EE29-1F7A-6369-5293-9A6580360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7081" y="926825"/>
            <a:ext cx="1781782" cy="99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167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8CB074B-239D-1472-88C6-2532985895D5}"/>
              </a:ext>
            </a:extLst>
          </p:cNvPr>
          <p:cNvSpPr>
            <a:spLocks noGrp="1"/>
          </p:cNvSpPr>
          <p:nvPr>
            <p:ph type="title"/>
          </p:nvPr>
        </p:nvSpPr>
        <p:spPr>
          <a:xfrm>
            <a:off x="1066800" y="199832"/>
            <a:ext cx="10058400" cy="879160"/>
          </a:xfrm>
        </p:spPr>
        <p:txBody>
          <a:bodyPr>
            <a:normAutofit/>
          </a:bodyPr>
          <a:lstStyle/>
          <a:p>
            <a:pPr algn="ctr"/>
            <a:r>
              <a:rPr lang="en-US" sz="3600" dirty="0">
                <a:solidFill>
                  <a:schemeClr val="accent1"/>
                </a:solidFill>
              </a:rPr>
              <a:t>Social Media Integration of Wayfair</a:t>
            </a:r>
          </a:p>
        </p:txBody>
      </p:sp>
      <p:sp>
        <p:nvSpPr>
          <p:cNvPr id="11" name="Date Placeholder 10">
            <a:extLst>
              <a:ext uri="{FF2B5EF4-FFF2-40B4-BE49-F238E27FC236}">
                <a16:creationId xmlns:a16="http://schemas.microsoft.com/office/drawing/2014/main" id="{02356D68-DB83-4E39-F288-CB3F628DD38F}"/>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7F67C1CA-52F5-2BC6-8283-5FAAEE4787C3}"/>
              </a:ext>
            </a:extLst>
          </p:cNvPr>
          <p:cNvSpPr>
            <a:spLocks noGrp="1"/>
          </p:cNvSpPr>
          <p:nvPr>
            <p:ph type="ftr" sz="quarter" idx="11"/>
          </p:nvPr>
        </p:nvSpPr>
        <p:spPr/>
        <p:txBody>
          <a:bodyPr/>
          <a:lstStyle/>
          <a:p>
            <a:r>
              <a:rPr lang="en-US"/>
              <a:t>Pitch Deck</a:t>
            </a:r>
            <a:endParaRPr lang="en-US" dirty="0"/>
          </a:p>
        </p:txBody>
      </p:sp>
      <p:sp>
        <p:nvSpPr>
          <p:cNvPr id="13" name="Slide Number Placeholder 12">
            <a:extLst>
              <a:ext uri="{FF2B5EF4-FFF2-40B4-BE49-F238E27FC236}">
                <a16:creationId xmlns:a16="http://schemas.microsoft.com/office/drawing/2014/main" id="{28A8047A-041B-6312-4C37-986BB598A773}"/>
              </a:ext>
            </a:extLst>
          </p:cNvPr>
          <p:cNvSpPr>
            <a:spLocks noGrp="1"/>
          </p:cNvSpPr>
          <p:nvPr>
            <p:ph type="sldNum" sz="quarter" idx="12"/>
          </p:nvPr>
        </p:nvSpPr>
        <p:spPr/>
        <p:txBody>
          <a:bodyPr/>
          <a:lstStyle/>
          <a:p>
            <a:fld id="{B5CEABB6-07DC-46E8-9B57-56EC44A396E5}" type="slidenum">
              <a:rPr lang="en-US" smtClean="0"/>
              <a:t>32</a:t>
            </a:fld>
            <a:endParaRPr lang="en-US" dirty="0"/>
          </a:p>
        </p:txBody>
      </p:sp>
      <p:sp>
        <p:nvSpPr>
          <p:cNvPr id="15" name="TextBox 14">
            <a:extLst>
              <a:ext uri="{FF2B5EF4-FFF2-40B4-BE49-F238E27FC236}">
                <a16:creationId xmlns:a16="http://schemas.microsoft.com/office/drawing/2014/main" id="{8A23C98C-FDFC-B412-13FB-71146B479475}"/>
              </a:ext>
            </a:extLst>
          </p:cNvPr>
          <p:cNvSpPr txBox="1"/>
          <p:nvPr/>
        </p:nvSpPr>
        <p:spPr>
          <a:xfrm>
            <a:off x="838692" y="1078992"/>
            <a:ext cx="2050561" cy="646331"/>
          </a:xfrm>
          <a:prstGeom prst="rect">
            <a:avLst/>
          </a:prstGeom>
          <a:noFill/>
        </p:spPr>
        <p:txBody>
          <a:bodyPr wrap="none" rtlCol="0">
            <a:spAutoFit/>
          </a:bodyPr>
          <a:lstStyle/>
          <a:p>
            <a:r>
              <a:rPr lang="en-US" sz="3600" b="1" u="sng" dirty="0">
                <a:solidFill>
                  <a:schemeClr val="accent1"/>
                </a:solidFill>
              </a:rPr>
              <a:t>LinkedIn</a:t>
            </a:r>
          </a:p>
        </p:txBody>
      </p:sp>
      <p:sp>
        <p:nvSpPr>
          <p:cNvPr id="17" name="TextBox 16">
            <a:extLst>
              <a:ext uri="{FF2B5EF4-FFF2-40B4-BE49-F238E27FC236}">
                <a16:creationId xmlns:a16="http://schemas.microsoft.com/office/drawing/2014/main" id="{637E730B-986D-0E48-65E2-D5D7960FB603}"/>
              </a:ext>
            </a:extLst>
          </p:cNvPr>
          <p:cNvSpPr txBox="1"/>
          <p:nvPr/>
        </p:nvSpPr>
        <p:spPr>
          <a:xfrm>
            <a:off x="2662952" y="3520582"/>
            <a:ext cx="6778561" cy="1323439"/>
          </a:xfrm>
          <a:prstGeom prst="rect">
            <a:avLst/>
          </a:prstGeom>
          <a:noFill/>
        </p:spPr>
        <p:txBody>
          <a:bodyPr wrap="square" rtlCol="0">
            <a:spAutoFit/>
          </a:bodyPr>
          <a:lstStyle/>
          <a:p>
            <a:r>
              <a:rPr lang="en-US" sz="1600" dirty="0">
                <a:solidFill>
                  <a:schemeClr val="accent1"/>
                </a:solidFill>
              </a:rPr>
              <a:t>-	Wayfair’s LinkedIn posting schedule for LinkedIn is largely during peak business hours when professionals are using this specific platform. As a business based social media, LinkedIn has peak hours during the work week. The most beneficial time for Wayfair to post would be during this opportunity of time.</a:t>
            </a:r>
          </a:p>
        </p:txBody>
      </p:sp>
      <p:sp>
        <p:nvSpPr>
          <p:cNvPr id="18" name="TextBox 17">
            <a:extLst>
              <a:ext uri="{FF2B5EF4-FFF2-40B4-BE49-F238E27FC236}">
                <a16:creationId xmlns:a16="http://schemas.microsoft.com/office/drawing/2014/main" id="{0B1BCF9C-2768-23A4-D323-818D2D4BE373}"/>
              </a:ext>
            </a:extLst>
          </p:cNvPr>
          <p:cNvSpPr txBox="1"/>
          <p:nvPr/>
        </p:nvSpPr>
        <p:spPr>
          <a:xfrm>
            <a:off x="3959912" y="5032844"/>
            <a:ext cx="6677976" cy="923330"/>
          </a:xfrm>
          <a:prstGeom prst="rect">
            <a:avLst/>
          </a:prstGeom>
          <a:noFill/>
        </p:spPr>
        <p:txBody>
          <a:bodyPr wrap="square" rtlCol="0">
            <a:spAutoFit/>
          </a:bodyPr>
          <a:lstStyle/>
          <a:p>
            <a:r>
              <a:rPr lang="en-US" dirty="0">
                <a:solidFill>
                  <a:schemeClr val="accent1"/>
                </a:solidFill>
              </a:rPr>
              <a:t>-	Content theme for LinkedIn should be more business related. Office equipment, desks, office supplies and chairs etc.</a:t>
            </a:r>
          </a:p>
        </p:txBody>
      </p:sp>
      <p:sp>
        <p:nvSpPr>
          <p:cNvPr id="3" name="TextBox 2">
            <a:extLst>
              <a:ext uri="{FF2B5EF4-FFF2-40B4-BE49-F238E27FC236}">
                <a16:creationId xmlns:a16="http://schemas.microsoft.com/office/drawing/2014/main" id="{6B28F0BE-0440-3F46-D2A6-D2D936E914B4}"/>
              </a:ext>
            </a:extLst>
          </p:cNvPr>
          <p:cNvSpPr txBox="1"/>
          <p:nvPr/>
        </p:nvSpPr>
        <p:spPr>
          <a:xfrm>
            <a:off x="992963" y="1906729"/>
            <a:ext cx="7507224" cy="1569660"/>
          </a:xfrm>
          <a:prstGeom prst="rect">
            <a:avLst/>
          </a:prstGeom>
          <a:noFill/>
        </p:spPr>
        <p:txBody>
          <a:bodyPr wrap="square" rtlCol="0">
            <a:spAutoFit/>
          </a:bodyPr>
          <a:lstStyle/>
          <a:p>
            <a:r>
              <a:rPr lang="en-US" sz="1600" dirty="0">
                <a:solidFill>
                  <a:schemeClr val="accent1"/>
                </a:solidFill>
              </a:rPr>
              <a:t>Wayfair will use LinkedIn to promote their business ideology and improve their credibility. They will also be able to gain staff that has a much higher level of training and intelligence in their respective field. The utilization of LinkedIn allows Wayfair to overall benefit their company and target an audience who will keep their business running if they ever need to make staff replacements. </a:t>
            </a:r>
          </a:p>
        </p:txBody>
      </p:sp>
      <p:pic>
        <p:nvPicPr>
          <p:cNvPr id="2050" name="Picture 2">
            <a:extLst>
              <a:ext uri="{FF2B5EF4-FFF2-40B4-BE49-F238E27FC236}">
                <a16:creationId xmlns:a16="http://schemas.microsoft.com/office/drawing/2014/main" id="{0DF8EA90-126D-ABE4-AA15-CE352BB2E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0735" y="901825"/>
            <a:ext cx="1147565" cy="114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122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287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solidFill>
                  <a:schemeClr val="accent6"/>
                </a:solidFill>
              </a:rPr>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a:normAutofit fontScale="40000" lnSpcReduction="20000"/>
          </a:bodyPr>
          <a:lstStyle/>
          <a:p>
            <a:r>
              <a:rPr lang="en-US" dirty="0"/>
              <a:t>Mirjam Nilsson​</a:t>
            </a:r>
          </a:p>
          <a:p>
            <a:r>
              <a:rPr lang="en-US" dirty="0"/>
              <a:t>206-555-0146</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p:txBody>
          <a:bodyPr/>
          <a:lstStyle/>
          <a:p>
            <a:fld id="{B5CEABB6-07DC-46E8-9B57-56EC44A396E5}" type="slidenum">
              <a:rPr lang="en-US" smtClean="0"/>
              <a:pPr/>
              <a:t>34</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D3B1-F92A-4E43-1A0D-9F289949B3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541518-C178-E095-3F7A-6B03A16C3B3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69DCA120-BEFA-1D46-5BD3-2E2740BA9E9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B2E6F3D-9BB4-4033-212E-690DBDDB029B}"/>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EBD2B2FC-771F-0D31-3997-64F055D991A6}"/>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2944503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229CB21-17EF-B548-18F5-2C1C651B86BE}"/>
              </a:ext>
            </a:extLst>
          </p:cNvPr>
          <p:cNvSpPr>
            <a:spLocks noGrp="1"/>
          </p:cNvSpPr>
          <p:nvPr>
            <p:ph type="title"/>
          </p:nvPr>
        </p:nvSpPr>
        <p:spPr>
          <a:xfrm>
            <a:off x="1066800" y="0"/>
            <a:ext cx="10058400" cy="1371600"/>
          </a:xfrm>
        </p:spPr>
        <p:txBody>
          <a:bodyPr/>
          <a:lstStyle/>
          <a:p>
            <a:pPr algn="ctr"/>
            <a:r>
              <a:rPr lang="en-US" dirty="0">
                <a:solidFill>
                  <a:schemeClr val="accent6"/>
                </a:solidFill>
              </a:rPr>
              <a:t>Marketing Metrics</a:t>
            </a:r>
          </a:p>
        </p:txBody>
      </p:sp>
      <p:sp>
        <p:nvSpPr>
          <p:cNvPr id="11" name="Date Placeholder 10">
            <a:extLst>
              <a:ext uri="{FF2B5EF4-FFF2-40B4-BE49-F238E27FC236}">
                <a16:creationId xmlns:a16="http://schemas.microsoft.com/office/drawing/2014/main" id="{34B71181-C1FA-D6BA-7A9E-50A2AA6BFD50}"/>
              </a:ext>
            </a:extLst>
          </p:cNvPr>
          <p:cNvSpPr>
            <a:spLocks noGrp="1"/>
          </p:cNvSpPr>
          <p:nvPr>
            <p:ph type="dt" sz="half" idx="10"/>
          </p:nvPr>
        </p:nvSpPr>
        <p:spPr/>
        <p:txBody>
          <a:bodyPr/>
          <a:lstStyle/>
          <a:p>
            <a:r>
              <a:rPr lang="en-US" dirty="0"/>
              <a:t>2024</a:t>
            </a:r>
          </a:p>
        </p:txBody>
      </p:sp>
      <p:sp>
        <p:nvSpPr>
          <p:cNvPr id="13" name="Slide Number Placeholder 12">
            <a:extLst>
              <a:ext uri="{FF2B5EF4-FFF2-40B4-BE49-F238E27FC236}">
                <a16:creationId xmlns:a16="http://schemas.microsoft.com/office/drawing/2014/main" id="{63F07EDE-DD89-94EC-D728-D9D7A89F0731}"/>
              </a:ext>
            </a:extLst>
          </p:cNvPr>
          <p:cNvSpPr>
            <a:spLocks noGrp="1"/>
          </p:cNvSpPr>
          <p:nvPr>
            <p:ph type="sldNum" sz="quarter" idx="12"/>
          </p:nvPr>
        </p:nvSpPr>
        <p:spPr>
          <a:xfrm>
            <a:off x="10469880" y="5630337"/>
            <a:ext cx="1463040" cy="274320"/>
          </a:xfrm>
        </p:spPr>
        <p:txBody>
          <a:bodyPr/>
          <a:lstStyle/>
          <a:p>
            <a:fld id="{B5CEABB6-07DC-46E8-9B57-56EC44A396E5}" type="slidenum">
              <a:rPr lang="en-US" smtClean="0"/>
              <a:t>4</a:t>
            </a:fld>
            <a:endParaRPr lang="en-US" dirty="0"/>
          </a:p>
        </p:txBody>
      </p:sp>
      <p:pic>
        <p:nvPicPr>
          <p:cNvPr id="3" name="Picture 2">
            <a:extLst>
              <a:ext uri="{FF2B5EF4-FFF2-40B4-BE49-F238E27FC236}">
                <a16:creationId xmlns:a16="http://schemas.microsoft.com/office/drawing/2014/main" id="{D3709E23-3B8B-98CC-4BC4-1C9B0BD5BD30}"/>
              </a:ext>
            </a:extLst>
          </p:cNvPr>
          <p:cNvPicPr>
            <a:picLocks noChangeAspect="1"/>
          </p:cNvPicPr>
          <p:nvPr/>
        </p:nvPicPr>
        <p:blipFill>
          <a:blip r:embed="rId3"/>
          <a:stretch>
            <a:fillRect/>
          </a:stretch>
        </p:blipFill>
        <p:spPr>
          <a:xfrm>
            <a:off x="962471" y="2372582"/>
            <a:ext cx="5896337" cy="2986960"/>
          </a:xfrm>
          <a:prstGeom prst="rect">
            <a:avLst/>
          </a:prstGeom>
        </p:spPr>
      </p:pic>
      <p:pic>
        <p:nvPicPr>
          <p:cNvPr id="5" name="Picture 4">
            <a:extLst>
              <a:ext uri="{FF2B5EF4-FFF2-40B4-BE49-F238E27FC236}">
                <a16:creationId xmlns:a16="http://schemas.microsoft.com/office/drawing/2014/main" id="{D302BC08-06B4-A58A-7CC2-7FD259BB48CF}"/>
              </a:ext>
            </a:extLst>
          </p:cNvPr>
          <p:cNvPicPr>
            <a:picLocks noChangeAspect="1"/>
          </p:cNvPicPr>
          <p:nvPr/>
        </p:nvPicPr>
        <p:blipFill>
          <a:blip r:embed="rId4"/>
          <a:stretch>
            <a:fillRect/>
          </a:stretch>
        </p:blipFill>
        <p:spPr>
          <a:xfrm>
            <a:off x="7629403" y="1371600"/>
            <a:ext cx="2980265" cy="1371600"/>
          </a:xfrm>
          <a:prstGeom prst="rect">
            <a:avLst/>
          </a:prstGeom>
        </p:spPr>
      </p:pic>
      <p:pic>
        <p:nvPicPr>
          <p:cNvPr id="7" name="Picture 6">
            <a:extLst>
              <a:ext uri="{FF2B5EF4-FFF2-40B4-BE49-F238E27FC236}">
                <a16:creationId xmlns:a16="http://schemas.microsoft.com/office/drawing/2014/main" id="{450BB158-90C2-F8B1-C404-64E165C8C687}"/>
              </a:ext>
            </a:extLst>
          </p:cNvPr>
          <p:cNvPicPr>
            <a:picLocks noChangeAspect="1"/>
          </p:cNvPicPr>
          <p:nvPr/>
        </p:nvPicPr>
        <p:blipFill>
          <a:blip r:embed="rId5"/>
          <a:stretch>
            <a:fillRect/>
          </a:stretch>
        </p:blipFill>
        <p:spPr>
          <a:xfrm>
            <a:off x="7629402" y="2598856"/>
            <a:ext cx="2980265" cy="1293631"/>
          </a:xfrm>
          <a:prstGeom prst="rect">
            <a:avLst/>
          </a:prstGeom>
        </p:spPr>
      </p:pic>
      <p:pic>
        <p:nvPicPr>
          <p:cNvPr id="9" name="Picture 8">
            <a:extLst>
              <a:ext uri="{FF2B5EF4-FFF2-40B4-BE49-F238E27FC236}">
                <a16:creationId xmlns:a16="http://schemas.microsoft.com/office/drawing/2014/main" id="{C810EB56-DDAB-7ADE-AF24-A31EC4BBCD4D}"/>
              </a:ext>
            </a:extLst>
          </p:cNvPr>
          <p:cNvPicPr>
            <a:picLocks noChangeAspect="1"/>
          </p:cNvPicPr>
          <p:nvPr/>
        </p:nvPicPr>
        <p:blipFill>
          <a:blip r:embed="rId6"/>
          <a:stretch>
            <a:fillRect/>
          </a:stretch>
        </p:blipFill>
        <p:spPr>
          <a:xfrm>
            <a:off x="7629396" y="5264087"/>
            <a:ext cx="2980264" cy="1399571"/>
          </a:xfrm>
          <a:prstGeom prst="rect">
            <a:avLst/>
          </a:prstGeom>
        </p:spPr>
      </p:pic>
      <p:pic>
        <p:nvPicPr>
          <p:cNvPr id="12" name="Picture 11">
            <a:extLst>
              <a:ext uri="{FF2B5EF4-FFF2-40B4-BE49-F238E27FC236}">
                <a16:creationId xmlns:a16="http://schemas.microsoft.com/office/drawing/2014/main" id="{B9755225-03B0-3926-DE03-ED4928343AD5}"/>
              </a:ext>
            </a:extLst>
          </p:cNvPr>
          <p:cNvPicPr>
            <a:picLocks noChangeAspect="1"/>
          </p:cNvPicPr>
          <p:nvPr/>
        </p:nvPicPr>
        <p:blipFill>
          <a:blip r:embed="rId7"/>
          <a:stretch>
            <a:fillRect/>
          </a:stretch>
        </p:blipFill>
        <p:spPr>
          <a:xfrm>
            <a:off x="7629400" y="3892487"/>
            <a:ext cx="2980263" cy="1371600"/>
          </a:xfrm>
          <a:prstGeom prst="rect">
            <a:avLst/>
          </a:prstGeom>
        </p:spPr>
      </p:pic>
    </p:spTree>
    <p:extLst>
      <p:ext uri="{BB962C8B-B14F-4D97-AF65-F5344CB8AC3E}">
        <p14:creationId xmlns:p14="http://schemas.microsoft.com/office/powerpoint/2010/main" val="2751508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3A8C6BC2-E9E2-4780-8A41-064073CD4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5" name="Rectangle 54">
            <a:extLst>
              <a:ext uri="{FF2B5EF4-FFF2-40B4-BE49-F238E27FC236}">
                <a16:creationId xmlns:a16="http://schemas.microsoft.com/office/drawing/2014/main" id="{E70450CF-22E9-4B1D-B146-30FEE770C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57" name="Rectangle 56">
            <a:extLst>
              <a:ext uri="{FF2B5EF4-FFF2-40B4-BE49-F238E27FC236}">
                <a16:creationId xmlns:a16="http://schemas.microsoft.com/office/drawing/2014/main" id="{80238079-1F65-476A-BC6C-F2D3BD268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59" name="Rectangle 58">
            <a:extLst>
              <a:ext uri="{FF2B5EF4-FFF2-40B4-BE49-F238E27FC236}">
                <a16:creationId xmlns:a16="http://schemas.microsoft.com/office/drawing/2014/main" id="{3740C935-D2D3-4F63-A4DA-CD768BB3F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61" name="Group 60">
            <a:extLst>
              <a:ext uri="{FF2B5EF4-FFF2-40B4-BE49-F238E27FC236}">
                <a16:creationId xmlns:a16="http://schemas.microsoft.com/office/drawing/2014/main" id="{BE8D8045-0F80-4964-B591-0D599AB42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62" name="Straight Connector 61">
              <a:extLst>
                <a:ext uri="{FF2B5EF4-FFF2-40B4-BE49-F238E27FC236}">
                  <a16:creationId xmlns:a16="http://schemas.microsoft.com/office/drawing/2014/main" id="{AF8A5889-0EE6-4E19-98FE-29F79E987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B0FE4C3-64BE-4A2B-818D-4D84479344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4670D04-30D8-487E-A3F4-0655E4801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0FE051AA-0631-4833-B52C-BE76B9D3A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68" name="Rectangle 67">
            <a:extLst>
              <a:ext uri="{FF2B5EF4-FFF2-40B4-BE49-F238E27FC236}">
                <a16:creationId xmlns:a16="http://schemas.microsoft.com/office/drawing/2014/main" id="{F2829316-8F5B-4EA1-9581-1F1152944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6" name="Title 15">
            <a:extLst>
              <a:ext uri="{FF2B5EF4-FFF2-40B4-BE49-F238E27FC236}">
                <a16:creationId xmlns:a16="http://schemas.microsoft.com/office/drawing/2014/main" id="{3E2FC350-B8EF-ED49-D3C8-58287DB8BE82}"/>
              </a:ext>
            </a:extLst>
          </p:cNvPr>
          <p:cNvSpPr>
            <a:spLocks noGrp="1"/>
          </p:cNvSpPr>
          <p:nvPr>
            <p:ph type="title"/>
          </p:nvPr>
        </p:nvSpPr>
        <p:spPr>
          <a:xfrm>
            <a:off x="5353249" y="1348844"/>
            <a:ext cx="5716338" cy="3042706"/>
          </a:xfrm>
        </p:spPr>
        <p:txBody>
          <a:bodyPr vert="horz" lIns="91440" tIns="45720" rIns="91440" bIns="45720" rtlCol="0" anchor="ctr">
            <a:normAutofit/>
          </a:bodyPr>
          <a:lstStyle/>
          <a:p>
            <a:pPr algn="ctr">
              <a:lnSpc>
                <a:spcPct val="83000"/>
              </a:lnSpc>
            </a:pPr>
            <a:r>
              <a:rPr lang="en-US" sz="6000" cap="all" spc="-100" dirty="0">
                <a:solidFill>
                  <a:schemeClr val="accent6"/>
                </a:solidFill>
              </a:rPr>
              <a:t>Initial website audit</a:t>
            </a:r>
          </a:p>
        </p:txBody>
      </p:sp>
      <p:sp>
        <p:nvSpPr>
          <p:cNvPr id="70" name="Rectangle 69">
            <a:extLst>
              <a:ext uri="{FF2B5EF4-FFF2-40B4-BE49-F238E27FC236}">
                <a16:creationId xmlns:a16="http://schemas.microsoft.com/office/drawing/2014/main" id="{AD11D7A6-5D57-426A-A17A-1FD70DF66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2" name="Straight Connector 71">
            <a:extLst>
              <a:ext uri="{FF2B5EF4-FFF2-40B4-BE49-F238E27FC236}">
                <a16:creationId xmlns:a16="http://schemas.microsoft.com/office/drawing/2014/main" id="{46B486D1-EF0A-4077-9343-C9DB94C0FE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1" name="Date Placeholder 10">
            <a:extLst>
              <a:ext uri="{FF2B5EF4-FFF2-40B4-BE49-F238E27FC236}">
                <a16:creationId xmlns:a16="http://schemas.microsoft.com/office/drawing/2014/main" id="{5858EA4B-64FB-6EFC-2FA9-D51E298F7382}"/>
              </a:ext>
            </a:extLst>
          </p:cNvPr>
          <p:cNvSpPr>
            <a:spLocks noGrp="1"/>
          </p:cNvSpPr>
          <p:nvPr>
            <p:ph type="dt" sz="half" idx="10"/>
          </p:nvPr>
        </p:nvSpPr>
        <p:spPr>
          <a:xfrm>
            <a:off x="7434178" y="493108"/>
            <a:ext cx="1554480" cy="527213"/>
          </a:xfrm>
        </p:spPr>
        <p:txBody>
          <a:bodyPr vert="horz" lIns="91440" tIns="45720" rIns="91440" bIns="45720" rtlCol="0" anchor="b">
            <a:normAutofit/>
          </a:bodyPr>
          <a:lstStyle/>
          <a:p>
            <a:pPr algn="ctr" defTabSz="914400">
              <a:spcAft>
                <a:spcPts val="600"/>
              </a:spcAft>
            </a:pPr>
            <a:r>
              <a:rPr lang="en-US" sz="1300">
                <a:solidFill>
                  <a:schemeClr val="tx1"/>
                </a:solidFill>
              </a:rPr>
              <a:t>20XX</a:t>
            </a:r>
          </a:p>
        </p:txBody>
      </p:sp>
      <p:cxnSp>
        <p:nvCxnSpPr>
          <p:cNvPr id="74" name="Straight Connector 73">
            <a:extLst>
              <a:ext uri="{FF2B5EF4-FFF2-40B4-BE49-F238E27FC236}">
                <a16:creationId xmlns:a16="http://schemas.microsoft.com/office/drawing/2014/main" id="{75646751-9C0C-4565-B6A3-3B1C50E6A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DBA2A92-1748-4444-9DE9-95CEFF28FD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2" name="Picture 1" descr="A robot sitting at a desk with multiple computer screens&#10;&#10;Description automatically generated">
            <a:extLst>
              <a:ext uri="{FF2B5EF4-FFF2-40B4-BE49-F238E27FC236}">
                <a16:creationId xmlns:a16="http://schemas.microsoft.com/office/drawing/2014/main" id="{76FCDE31-5491-C810-23E4-6F28567DD321}"/>
              </a:ext>
            </a:extLst>
          </p:cNvPr>
          <p:cNvPicPr>
            <a:picLocks noChangeAspect="1"/>
          </p:cNvPicPr>
          <p:nvPr/>
        </p:nvPicPr>
        <p:blipFill>
          <a:blip r:embed="rId3"/>
          <a:stretch>
            <a:fillRect/>
          </a:stretch>
        </p:blipFill>
        <p:spPr>
          <a:xfrm>
            <a:off x="1241170" y="1561990"/>
            <a:ext cx="3752067" cy="3752067"/>
          </a:xfrm>
          <a:prstGeom prst="rect">
            <a:avLst/>
          </a:prstGeom>
        </p:spPr>
      </p:pic>
      <p:sp>
        <p:nvSpPr>
          <p:cNvPr id="13" name="Slide Number Placeholder 12">
            <a:extLst>
              <a:ext uri="{FF2B5EF4-FFF2-40B4-BE49-F238E27FC236}">
                <a16:creationId xmlns:a16="http://schemas.microsoft.com/office/drawing/2014/main" id="{381E33E0-0D4A-02F7-4B88-483C1D18D84B}"/>
              </a:ext>
            </a:extLst>
          </p:cNvPr>
          <p:cNvSpPr>
            <a:spLocks noGrp="1"/>
          </p:cNvSpPr>
          <p:nvPr>
            <p:ph type="sldNum" sz="quarter" idx="12"/>
          </p:nvPr>
        </p:nvSpPr>
        <p:spPr>
          <a:xfrm>
            <a:off x="746889" y="5858088"/>
            <a:ext cx="2111881" cy="228600"/>
          </a:xfrm>
        </p:spPr>
        <p:txBody>
          <a:bodyPr vert="horz" lIns="91440" tIns="45720" rIns="91440" bIns="45720" rtlCol="0" anchor="b">
            <a:normAutofit/>
          </a:bodyPr>
          <a:lstStyle/>
          <a:p>
            <a:pPr algn="l" defTabSz="914400">
              <a:lnSpc>
                <a:spcPct val="90000"/>
              </a:lnSpc>
              <a:spcAft>
                <a:spcPts val="600"/>
              </a:spcAft>
            </a:pPr>
            <a:fld id="{B5CEABB6-07DC-46E8-9B57-56EC44A396E5}" type="slidenum">
              <a:rPr lang="en-US"/>
              <a:pPr algn="l" defTabSz="914400">
                <a:lnSpc>
                  <a:spcPct val="90000"/>
                </a:lnSpc>
                <a:spcAft>
                  <a:spcPts val="600"/>
                </a:spcAft>
              </a:pPr>
              <a:t>5</a:t>
            </a:fld>
            <a:endParaRPr lang="en-US"/>
          </a:p>
        </p:txBody>
      </p:sp>
    </p:spTree>
    <p:extLst>
      <p:ext uri="{BB962C8B-B14F-4D97-AF65-F5344CB8AC3E}">
        <p14:creationId xmlns:p14="http://schemas.microsoft.com/office/powerpoint/2010/main" val="302737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dirty="0"/>
              <a:t>2024</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4294967295"/>
          </p:nvPr>
        </p:nvSpPr>
        <p:spPr>
          <a:xfrm>
            <a:off x="424181" y="1428217"/>
            <a:ext cx="10317480" cy="1088049"/>
          </a:xfrm>
        </p:spPr>
        <p:txBody>
          <a:bodyPr>
            <a:normAutofit/>
          </a:bodyPr>
          <a:lstStyle/>
          <a:p>
            <a:pPr>
              <a:buFont typeface="Courier New" panose="02070309020205020404" pitchFamily="49" charset="0"/>
              <a:buChar char="o"/>
            </a:pPr>
            <a:r>
              <a:rPr lang="en-US" dirty="0" err="1">
                <a:solidFill>
                  <a:schemeClr val="accent6"/>
                </a:solidFill>
                <a:ea typeface="Times New Roman" panose="02020603050405020304" pitchFamily="18" charset="0"/>
              </a:rPr>
              <a:t>Wayfair.com</a:t>
            </a:r>
            <a:r>
              <a:rPr lang="en-US" dirty="0">
                <a:solidFill>
                  <a:schemeClr val="accent6"/>
                </a:solidFill>
                <a:ea typeface="Times New Roman" panose="02020603050405020304" pitchFamily="18" charset="0"/>
              </a:rPr>
              <a:t> </a:t>
            </a:r>
            <a:r>
              <a:rPr lang="en-US" sz="1800" dirty="0">
                <a:solidFill>
                  <a:schemeClr val="accent6"/>
                </a:solidFill>
                <a:effectLst/>
                <a:ea typeface="Times New Roman" panose="02020603050405020304" pitchFamily="18" charset="0"/>
              </a:rPr>
              <a:t>website health based on site performance, crawlability and indexability is relatively good at 81%.</a:t>
            </a:r>
          </a:p>
          <a:p>
            <a:pPr>
              <a:buFont typeface="Courier New" panose="02070309020205020404" pitchFamily="49" charset="0"/>
              <a:buChar char="o"/>
            </a:pPr>
            <a:r>
              <a:rPr lang="en-US" sz="1800" b="1" dirty="0">
                <a:solidFill>
                  <a:schemeClr val="accent6"/>
                </a:solidFill>
                <a:effectLst/>
                <a:ea typeface="Times New Roman" panose="02020603050405020304" pitchFamily="18" charset="0"/>
              </a:rPr>
              <a:t>Crawlability is 94%.</a:t>
            </a:r>
            <a:endParaRPr lang="en-US" b="1" dirty="0">
              <a:solidFill>
                <a:schemeClr val="accent6"/>
              </a:solidFill>
            </a:endParaRPr>
          </a:p>
        </p:txBody>
      </p:sp>
      <p:sp>
        <p:nvSpPr>
          <p:cNvPr id="14" name="TextBox 13">
            <a:extLst>
              <a:ext uri="{FF2B5EF4-FFF2-40B4-BE49-F238E27FC236}">
                <a16:creationId xmlns:a16="http://schemas.microsoft.com/office/drawing/2014/main" id="{FF210E7B-71B0-932D-50D6-996C4A608C5C}"/>
              </a:ext>
            </a:extLst>
          </p:cNvPr>
          <p:cNvSpPr txBox="1"/>
          <p:nvPr/>
        </p:nvSpPr>
        <p:spPr>
          <a:xfrm>
            <a:off x="274320" y="785199"/>
            <a:ext cx="5554980" cy="461665"/>
          </a:xfrm>
          <a:prstGeom prst="rect">
            <a:avLst/>
          </a:prstGeom>
          <a:noFill/>
        </p:spPr>
        <p:txBody>
          <a:bodyPr wrap="square" rtlCol="0">
            <a:spAutoFit/>
          </a:bodyPr>
          <a:lstStyle/>
          <a:p>
            <a:r>
              <a:rPr lang="en-US" sz="2400" b="1" dirty="0">
                <a:solidFill>
                  <a:schemeClr val="accent6"/>
                </a:solidFill>
              </a:rPr>
              <a:t>Wayfair Website Audit (SEMrush) </a:t>
            </a:r>
          </a:p>
        </p:txBody>
      </p:sp>
      <p:cxnSp>
        <p:nvCxnSpPr>
          <p:cNvPr id="16" name="Straight Connector 15">
            <a:extLst>
              <a:ext uri="{FF2B5EF4-FFF2-40B4-BE49-F238E27FC236}">
                <a16:creationId xmlns:a16="http://schemas.microsoft.com/office/drawing/2014/main" id="{73BBB458-3AC0-9180-2D05-8F2E426BDB48}"/>
              </a:ext>
            </a:extLst>
          </p:cNvPr>
          <p:cNvCxnSpPr/>
          <p:nvPr/>
        </p:nvCxnSpPr>
        <p:spPr>
          <a:xfrm>
            <a:off x="274320" y="1199535"/>
            <a:ext cx="3491435"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8">
            <a:extLst>
              <a:ext uri="{FF2B5EF4-FFF2-40B4-BE49-F238E27FC236}">
                <a16:creationId xmlns:a16="http://schemas.microsoft.com/office/drawing/2014/main" id="{3143C54D-658B-E0BD-C765-623E2EE4BC13}"/>
              </a:ext>
            </a:extLst>
          </p:cNvPr>
          <p:cNvSpPr txBox="1">
            <a:spLocks/>
          </p:cNvSpPr>
          <p:nvPr/>
        </p:nvSpPr>
        <p:spPr>
          <a:xfrm>
            <a:off x="424181" y="4457700"/>
            <a:ext cx="10014426" cy="2578100"/>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dirty="0">
              <a:solidFill>
                <a:schemeClr val="accent6"/>
              </a:solidFill>
            </a:endParaRPr>
          </a:p>
        </p:txBody>
      </p:sp>
      <p:sp>
        <p:nvSpPr>
          <p:cNvPr id="17" name="TextBox 16">
            <a:extLst>
              <a:ext uri="{FF2B5EF4-FFF2-40B4-BE49-F238E27FC236}">
                <a16:creationId xmlns:a16="http://schemas.microsoft.com/office/drawing/2014/main" id="{1E01FA84-F42C-3669-CAE5-CE5C32B3ABA7}"/>
              </a:ext>
            </a:extLst>
          </p:cNvPr>
          <p:cNvSpPr txBox="1"/>
          <p:nvPr/>
        </p:nvSpPr>
        <p:spPr>
          <a:xfrm>
            <a:off x="3474722" y="4180804"/>
            <a:ext cx="8726790" cy="2031325"/>
          </a:xfrm>
          <a:prstGeom prst="rect">
            <a:avLst/>
          </a:prstGeom>
          <a:noFill/>
        </p:spPr>
        <p:txBody>
          <a:bodyPr wrap="square">
            <a:spAutoFit/>
          </a:bodyPr>
          <a:lstStyle/>
          <a:p>
            <a:r>
              <a:rPr lang="en-US" sz="1800" b="1" u="sng" dirty="0">
                <a:solidFill>
                  <a:schemeClr val="accent6"/>
                </a:solidFill>
                <a:effectLst/>
                <a:ea typeface="Times New Roman" panose="02020603050405020304" pitchFamily="18" charset="0"/>
              </a:rPr>
              <a:t>Crawlability related issues are 21% of Top Issues: </a:t>
            </a:r>
          </a:p>
          <a:p>
            <a:endParaRPr lang="en-US" sz="1800" dirty="0">
              <a:solidFill>
                <a:schemeClr val="accent6"/>
              </a:solidFill>
              <a:effectLst/>
              <a:ea typeface="Times New Roman" panose="02020603050405020304" pitchFamily="18" charset="0"/>
            </a:endParaRPr>
          </a:p>
          <a:p>
            <a:r>
              <a:rPr lang="en-US" sz="1800" dirty="0">
                <a:solidFill>
                  <a:schemeClr val="accent6"/>
                </a:solidFill>
                <a:effectLst/>
                <a:ea typeface="Times New Roman" panose="02020603050405020304" pitchFamily="18" charset="0"/>
              </a:rPr>
              <a:t>Blocked Internal resources like CSS, JavaScript, Image files are blocked from crawling or ”disallowed” that  are preventing search engines from accessing them, as  a result, properly rendering and indexing the web pages. Thi</a:t>
            </a:r>
            <a:r>
              <a:rPr lang="en-US" dirty="0">
                <a:solidFill>
                  <a:schemeClr val="accent6"/>
                </a:solidFill>
                <a:ea typeface="Times New Roman" panose="02020603050405020304" pitchFamily="18" charset="0"/>
              </a:rPr>
              <a:t>s in return may lead to lower rankings. Is is recommended to unblock the resource, simply update </a:t>
            </a:r>
            <a:r>
              <a:rPr lang="en-US" dirty="0" err="1">
                <a:solidFill>
                  <a:schemeClr val="accent6"/>
                </a:solidFill>
                <a:ea typeface="Times New Roman" panose="02020603050405020304" pitchFamily="18" charset="0"/>
              </a:rPr>
              <a:t>robot.txt</a:t>
            </a:r>
            <a:r>
              <a:rPr lang="en-US" dirty="0">
                <a:solidFill>
                  <a:schemeClr val="accent6"/>
                </a:solidFill>
                <a:ea typeface="Times New Roman" panose="02020603050405020304" pitchFamily="18" charset="0"/>
              </a:rPr>
              <a:t> file.</a:t>
            </a:r>
            <a:r>
              <a:rPr lang="en-US" sz="1800" dirty="0">
                <a:solidFill>
                  <a:schemeClr val="accent6"/>
                </a:solidFill>
                <a:effectLst/>
                <a:ea typeface="Times New Roman" panose="02020603050405020304" pitchFamily="18" charset="0"/>
              </a:rPr>
              <a:t> </a:t>
            </a:r>
            <a:endParaRPr lang="en-US" dirty="0">
              <a:solidFill>
                <a:schemeClr val="accent6"/>
              </a:solidFill>
            </a:endParaRPr>
          </a:p>
        </p:txBody>
      </p:sp>
      <p:sp>
        <p:nvSpPr>
          <p:cNvPr id="18" name="Text Placeholder 7">
            <a:extLst>
              <a:ext uri="{FF2B5EF4-FFF2-40B4-BE49-F238E27FC236}">
                <a16:creationId xmlns:a16="http://schemas.microsoft.com/office/drawing/2014/main" id="{666E0128-8599-F101-8545-BA0865056500}"/>
              </a:ext>
            </a:extLst>
          </p:cNvPr>
          <p:cNvSpPr txBox="1">
            <a:spLocks/>
          </p:cNvSpPr>
          <p:nvPr/>
        </p:nvSpPr>
        <p:spPr>
          <a:xfrm>
            <a:off x="3081711" y="2645018"/>
            <a:ext cx="8726790" cy="1424230"/>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u="sng" dirty="0">
                <a:solidFill>
                  <a:schemeClr val="accent6"/>
                </a:solidFill>
                <a:ea typeface="Times New Roman" panose="02020603050405020304" pitchFamily="18" charset="0"/>
              </a:rPr>
              <a:t>Site Performance related issues are 20% of Top Issues:</a:t>
            </a:r>
            <a:r>
              <a:rPr lang="en-US" b="1" dirty="0">
                <a:solidFill>
                  <a:schemeClr val="accent6"/>
                </a:solidFill>
                <a:ea typeface="Times New Roman" panose="02020603050405020304" pitchFamily="18" charset="0"/>
              </a:rPr>
              <a:t> </a:t>
            </a:r>
          </a:p>
          <a:p>
            <a:pPr>
              <a:buFont typeface="Courier New" panose="02070309020205020404" pitchFamily="49" charset="0"/>
              <a:buChar char="o"/>
            </a:pPr>
            <a:r>
              <a:rPr lang="en-US" dirty="0">
                <a:solidFill>
                  <a:schemeClr val="accent6"/>
                </a:solidFill>
                <a:ea typeface="Times New Roman" panose="02020603050405020304" pitchFamily="18" charset="0"/>
              </a:rPr>
              <a:t>JavaScript and CSS files </a:t>
            </a:r>
            <a:r>
              <a:rPr lang="en-US" dirty="0" err="1">
                <a:solidFill>
                  <a:schemeClr val="accent6"/>
                </a:solidFill>
                <a:ea typeface="Times New Roman" panose="02020603050405020304" pitchFamily="18" charset="0"/>
              </a:rPr>
              <a:t>excees</a:t>
            </a:r>
            <a:r>
              <a:rPr lang="en-US" dirty="0">
                <a:solidFill>
                  <a:schemeClr val="accent6"/>
                </a:solidFill>
                <a:ea typeface="Times New Roman" panose="02020603050405020304" pitchFamily="18" charset="0"/>
              </a:rPr>
              <a:t> 2MB reducing page load time, therefore causing lower search engine ranking: it is recommended to reduce the size of transfer file.</a:t>
            </a:r>
          </a:p>
        </p:txBody>
      </p:sp>
      <p:pic>
        <p:nvPicPr>
          <p:cNvPr id="4" name="Picture 3">
            <a:extLst>
              <a:ext uri="{FF2B5EF4-FFF2-40B4-BE49-F238E27FC236}">
                <a16:creationId xmlns:a16="http://schemas.microsoft.com/office/drawing/2014/main" id="{E0A9BBA4-58FC-EF43-091D-30BF21CB4F64}"/>
              </a:ext>
            </a:extLst>
          </p:cNvPr>
          <p:cNvPicPr>
            <a:picLocks noChangeAspect="1"/>
          </p:cNvPicPr>
          <p:nvPr/>
        </p:nvPicPr>
        <p:blipFill>
          <a:blip r:embed="rId3"/>
          <a:stretch>
            <a:fillRect/>
          </a:stretch>
        </p:blipFill>
        <p:spPr>
          <a:xfrm>
            <a:off x="-12382" y="3569110"/>
            <a:ext cx="3316793" cy="3316793"/>
          </a:xfrm>
          <a:prstGeom prst="rect">
            <a:avLst/>
          </a:prstGeom>
        </p:spPr>
      </p:pic>
    </p:spTree>
    <p:extLst>
      <p:ext uri="{BB962C8B-B14F-4D97-AF65-F5344CB8AC3E}">
        <p14:creationId xmlns:p14="http://schemas.microsoft.com/office/powerpoint/2010/main" val="1738561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dirty="0"/>
              <a:t>2024</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5" name="Text Placeholder 6">
            <a:extLst>
              <a:ext uri="{FF2B5EF4-FFF2-40B4-BE49-F238E27FC236}">
                <a16:creationId xmlns:a16="http://schemas.microsoft.com/office/drawing/2014/main" id="{8B183B76-D5D8-562D-90D8-A1E5A2C51D41}"/>
              </a:ext>
            </a:extLst>
          </p:cNvPr>
          <p:cNvSpPr txBox="1">
            <a:spLocks/>
          </p:cNvSpPr>
          <p:nvPr/>
        </p:nvSpPr>
        <p:spPr>
          <a:xfrm>
            <a:off x="388200" y="4864101"/>
            <a:ext cx="11415599" cy="1490899"/>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dirty="0">
                <a:solidFill>
                  <a:schemeClr val="accent6"/>
                </a:solidFill>
                <a:ea typeface="Times New Roman" panose="02020603050405020304" pitchFamily="18" charset="0"/>
              </a:rPr>
              <a:t>Website health based on site performance, crawlability and indexability is at 79%.</a:t>
            </a:r>
          </a:p>
          <a:p>
            <a:r>
              <a:rPr lang="en-US" sz="1800" dirty="0" err="1">
                <a:solidFill>
                  <a:schemeClr val="accent6"/>
                </a:solidFill>
                <a:effectLst/>
                <a:ea typeface="Times New Roman" panose="02020603050405020304" pitchFamily="18" charset="0"/>
              </a:rPr>
              <a:t>Ikea.com</a:t>
            </a:r>
            <a:r>
              <a:rPr lang="en-US" sz="1800" dirty="0">
                <a:solidFill>
                  <a:schemeClr val="accent6"/>
                </a:solidFill>
                <a:effectLst/>
                <a:ea typeface="Times New Roman" panose="02020603050405020304" pitchFamily="18" charset="0"/>
              </a:rPr>
              <a:t> has mostly problems with indexability due to images without attributes, totaling 62% of Top Issues.</a:t>
            </a:r>
          </a:p>
          <a:p>
            <a:r>
              <a:rPr lang="en-US" dirty="0">
                <a:solidFill>
                  <a:schemeClr val="accent6"/>
                </a:solidFill>
                <a:ea typeface="Times New Roman" panose="02020603050405020304" pitchFamily="18" charset="0"/>
              </a:rPr>
              <a:t>Crawlability for </a:t>
            </a:r>
            <a:r>
              <a:rPr lang="en-US" dirty="0" err="1">
                <a:solidFill>
                  <a:schemeClr val="accent6"/>
                </a:solidFill>
                <a:ea typeface="Times New Roman" panose="02020603050405020304" pitchFamily="18" charset="0"/>
              </a:rPr>
              <a:t>Ikea.com</a:t>
            </a:r>
            <a:r>
              <a:rPr lang="en-US" dirty="0">
                <a:solidFill>
                  <a:schemeClr val="accent6"/>
                </a:solidFill>
                <a:ea typeface="Times New Roman" panose="02020603050405020304" pitchFamily="18" charset="0"/>
              </a:rPr>
              <a:t> is at 100%.</a:t>
            </a:r>
          </a:p>
          <a:p>
            <a:endParaRPr lang="en-US" dirty="0">
              <a:solidFill>
                <a:schemeClr val="accent6"/>
              </a:solidFill>
            </a:endParaRPr>
          </a:p>
          <a:p>
            <a:endParaRPr lang="en-US" dirty="0">
              <a:solidFill>
                <a:schemeClr val="accent6"/>
              </a:solidFill>
            </a:endParaRPr>
          </a:p>
        </p:txBody>
      </p:sp>
      <p:pic>
        <p:nvPicPr>
          <p:cNvPr id="15" name="Picture 14">
            <a:extLst>
              <a:ext uri="{FF2B5EF4-FFF2-40B4-BE49-F238E27FC236}">
                <a16:creationId xmlns:a16="http://schemas.microsoft.com/office/drawing/2014/main" id="{1BE1E165-53C6-9166-1A15-5E194E940FF5}"/>
              </a:ext>
            </a:extLst>
          </p:cNvPr>
          <p:cNvPicPr>
            <a:picLocks noChangeAspect="1"/>
          </p:cNvPicPr>
          <p:nvPr/>
        </p:nvPicPr>
        <p:blipFill>
          <a:blip r:embed="rId3"/>
          <a:stretch>
            <a:fillRect/>
          </a:stretch>
        </p:blipFill>
        <p:spPr>
          <a:xfrm>
            <a:off x="5614931" y="472187"/>
            <a:ext cx="6070024" cy="4226427"/>
          </a:xfrm>
          <a:prstGeom prst="rect">
            <a:avLst/>
          </a:prstGeom>
        </p:spPr>
      </p:pic>
      <p:sp>
        <p:nvSpPr>
          <p:cNvPr id="23" name="TextBox 22">
            <a:extLst>
              <a:ext uri="{FF2B5EF4-FFF2-40B4-BE49-F238E27FC236}">
                <a16:creationId xmlns:a16="http://schemas.microsoft.com/office/drawing/2014/main" id="{E29F3CCC-CD31-D43A-723E-9904114A64A0}"/>
              </a:ext>
            </a:extLst>
          </p:cNvPr>
          <p:cNvSpPr txBox="1"/>
          <p:nvPr/>
        </p:nvSpPr>
        <p:spPr>
          <a:xfrm>
            <a:off x="401320" y="4284278"/>
            <a:ext cx="4996181" cy="461665"/>
          </a:xfrm>
          <a:prstGeom prst="rect">
            <a:avLst/>
          </a:prstGeom>
          <a:noFill/>
        </p:spPr>
        <p:txBody>
          <a:bodyPr wrap="square" rtlCol="0">
            <a:spAutoFit/>
          </a:bodyPr>
          <a:lstStyle/>
          <a:p>
            <a:r>
              <a:rPr lang="en-US" sz="2400" b="1" dirty="0">
                <a:solidFill>
                  <a:schemeClr val="accent6"/>
                </a:solidFill>
              </a:rPr>
              <a:t>Ikea Website Audit - competitor </a:t>
            </a:r>
          </a:p>
        </p:txBody>
      </p:sp>
      <p:cxnSp>
        <p:nvCxnSpPr>
          <p:cNvPr id="24" name="Straight Connector 23">
            <a:extLst>
              <a:ext uri="{FF2B5EF4-FFF2-40B4-BE49-F238E27FC236}">
                <a16:creationId xmlns:a16="http://schemas.microsoft.com/office/drawing/2014/main" id="{BB23E3A5-D4AF-D693-1AD8-CA5E9D49ABB1}"/>
              </a:ext>
            </a:extLst>
          </p:cNvPr>
          <p:cNvCxnSpPr>
            <a:cxnSpLocks/>
          </p:cNvCxnSpPr>
          <p:nvPr/>
        </p:nvCxnSpPr>
        <p:spPr>
          <a:xfrm>
            <a:off x="401320" y="4698614"/>
            <a:ext cx="476758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446A60B-124B-DCA8-31B3-5ECE3AA8D4B2}"/>
              </a:ext>
            </a:extLst>
          </p:cNvPr>
          <p:cNvSpPr txBox="1"/>
          <p:nvPr/>
        </p:nvSpPr>
        <p:spPr>
          <a:xfrm>
            <a:off x="388200" y="740861"/>
            <a:ext cx="4666400" cy="461665"/>
          </a:xfrm>
          <a:prstGeom prst="rect">
            <a:avLst/>
          </a:prstGeom>
          <a:noFill/>
        </p:spPr>
        <p:txBody>
          <a:bodyPr wrap="square" rtlCol="0">
            <a:spAutoFit/>
          </a:bodyPr>
          <a:lstStyle/>
          <a:p>
            <a:r>
              <a:rPr lang="en-US" sz="2400" b="1" dirty="0">
                <a:solidFill>
                  <a:schemeClr val="accent6"/>
                </a:solidFill>
              </a:rPr>
              <a:t>Wayfair Website Audit (cont.) </a:t>
            </a:r>
          </a:p>
        </p:txBody>
      </p:sp>
      <p:cxnSp>
        <p:nvCxnSpPr>
          <p:cNvPr id="28" name="Straight Connector 27">
            <a:extLst>
              <a:ext uri="{FF2B5EF4-FFF2-40B4-BE49-F238E27FC236}">
                <a16:creationId xmlns:a16="http://schemas.microsoft.com/office/drawing/2014/main" id="{F6A0E1AA-2CAD-54D9-070B-4110BD08DC52}"/>
              </a:ext>
            </a:extLst>
          </p:cNvPr>
          <p:cNvCxnSpPr/>
          <p:nvPr/>
        </p:nvCxnSpPr>
        <p:spPr>
          <a:xfrm>
            <a:off x="388200" y="1155197"/>
            <a:ext cx="3491435"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 Placeholder 7">
            <a:extLst>
              <a:ext uri="{FF2B5EF4-FFF2-40B4-BE49-F238E27FC236}">
                <a16:creationId xmlns:a16="http://schemas.microsoft.com/office/drawing/2014/main" id="{8956D690-64FA-8978-4A3B-EF58E39C56E1}"/>
              </a:ext>
            </a:extLst>
          </p:cNvPr>
          <p:cNvSpPr txBox="1">
            <a:spLocks/>
          </p:cNvSpPr>
          <p:nvPr/>
        </p:nvSpPr>
        <p:spPr>
          <a:xfrm>
            <a:off x="608646" y="1755089"/>
            <a:ext cx="4064954" cy="1976626"/>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1600" i="1" dirty="0">
                <a:solidFill>
                  <a:schemeClr val="accent6"/>
                </a:solidFill>
                <a:ea typeface="Times New Roman" panose="02020603050405020304" pitchFamily="18" charset="0"/>
              </a:rPr>
              <a:t>JavaScript</a:t>
            </a:r>
            <a:r>
              <a:rPr lang="en-US" sz="1600" dirty="0">
                <a:solidFill>
                  <a:schemeClr val="accent6"/>
                </a:solidFill>
                <a:ea typeface="Times New Roman" panose="02020603050405020304" pitchFamily="18" charset="0"/>
              </a:rPr>
              <a:t> : used to create interaction between webpage and user</a:t>
            </a:r>
            <a:endParaRPr lang="en-US" sz="1600" dirty="0">
              <a:solidFill>
                <a:schemeClr val="accent6"/>
              </a:solidFill>
              <a:hlinkClick r:id="rId4"/>
            </a:endParaRPr>
          </a:p>
          <a:p>
            <a:r>
              <a:rPr lang="en-US" sz="1600" i="1" dirty="0">
                <a:solidFill>
                  <a:schemeClr val="accent6"/>
                </a:solidFill>
                <a:ea typeface="Times New Roman" panose="02020603050405020304" pitchFamily="18" charset="0"/>
              </a:rPr>
              <a:t>CSS</a:t>
            </a:r>
            <a:r>
              <a:rPr lang="en-US" sz="1600" dirty="0">
                <a:solidFill>
                  <a:schemeClr val="accent6"/>
                </a:solidFill>
                <a:ea typeface="Times New Roman" panose="02020603050405020304" pitchFamily="18" charset="0"/>
              </a:rPr>
              <a:t>: used to design the webpage for better layout for the user</a:t>
            </a:r>
            <a:endParaRPr lang="en-US" sz="1600" dirty="0">
              <a:solidFill>
                <a:schemeClr val="accent6"/>
              </a:solidFill>
              <a:hlinkClick r:id="rId4"/>
            </a:endParaRPr>
          </a:p>
          <a:p>
            <a:r>
              <a:rPr lang="en-US" sz="1500" i="1" dirty="0">
                <a:solidFill>
                  <a:schemeClr val="accent6"/>
                </a:solidFill>
                <a:hlinkClick r:id="rId4"/>
              </a:rPr>
              <a:t>https://www.educba.com/css-vs-javascript/</a:t>
            </a:r>
            <a:endParaRPr lang="en-US" sz="1500" i="1" dirty="0">
              <a:solidFill>
                <a:schemeClr val="accent6"/>
              </a:solidFill>
            </a:endParaRPr>
          </a:p>
          <a:p>
            <a:endParaRPr lang="en-US" dirty="0">
              <a:solidFill>
                <a:schemeClr val="accent6"/>
              </a:solidFill>
            </a:endParaRPr>
          </a:p>
        </p:txBody>
      </p:sp>
    </p:spTree>
    <p:extLst>
      <p:ext uri="{BB962C8B-B14F-4D97-AF65-F5344CB8AC3E}">
        <p14:creationId xmlns:p14="http://schemas.microsoft.com/office/powerpoint/2010/main" val="174921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B5D6631-F74B-410E-B60D-7C97D6D77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6F300CB1-0412-47A2-BA30-07135C98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20" name="Rectangle 19">
            <a:extLst>
              <a:ext uri="{FF2B5EF4-FFF2-40B4-BE49-F238E27FC236}">
                <a16:creationId xmlns:a16="http://schemas.microsoft.com/office/drawing/2014/main" id="{C1AC820A-F7A7-46F3-933A-2CCC7201D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8DAFCA3D-277C-4C06-BC17-5108F3A70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24" name="Group 23">
            <a:extLst>
              <a:ext uri="{FF2B5EF4-FFF2-40B4-BE49-F238E27FC236}">
                <a16:creationId xmlns:a16="http://schemas.microsoft.com/office/drawing/2014/main" id="{5457DF47-900A-447E-9B61-2B94B7495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30" name="Straight Connector 29">
              <a:extLst>
                <a:ext uri="{FF2B5EF4-FFF2-40B4-BE49-F238E27FC236}">
                  <a16:creationId xmlns:a16="http://schemas.microsoft.com/office/drawing/2014/main" id="{84772325-EEFF-4BA8-841C-29A78A2E4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3094C5-7785-41DD-B095-217D26651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3CF66E-289D-4AB8-85D9-C0B9AE18B6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BEE9E27-5550-4DAA-935D-B987C1160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pic>
        <p:nvPicPr>
          <p:cNvPr id="4" name="Picture 3" descr="A group of people in a room with computers&#10;&#10;Description automatically generated">
            <a:extLst>
              <a:ext uri="{FF2B5EF4-FFF2-40B4-BE49-F238E27FC236}">
                <a16:creationId xmlns:a16="http://schemas.microsoft.com/office/drawing/2014/main" id="{5B0C02E7-92B5-6438-E65C-6A1177EA1B92}"/>
              </a:ext>
            </a:extLst>
          </p:cNvPr>
          <p:cNvPicPr>
            <a:picLocks noChangeAspect="1"/>
          </p:cNvPicPr>
          <p:nvPr/>
        </p:nvPicPr>
        <p:blipFill rotWithShape="1">
          <a:blip r:embed="rId3"/>
          <a:srcRect l="9729" r="12924"/>
          <a:stretch/>
        </p:blipFill>
        <p:spPr>
          <a:xfrm>
            <a:off x="7228702" y="621793"/>
            <a:ext cx="4342547" cy="5614416"/>
          </a:xfrm>
          <a:prstGeom prst="rect">
            <a:avLst/>
          </a:prstGeom>
        </p:spPr>
      </p:pic>
      <p:sp>
        <p:nvSpPr>
          <p:cNvPr id="28" name="Rectangle 27">
            <a:extLst>
              <a:ext uri="{FF2B5EF4-FFF2-40B4-BE49-F238E27FC236}">
                <a16:creationId xmlns:a16="http://schemas.microsoft.com/office/drawing/2014/main" id="{9B4AF4B7-C89D-4321-877F-0944ED8F4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6" name="Title 15">
            <a:extLst>
              <a:ext uri="{FF2B5EF4-FFF2-40B4-BE49-F238E27FC236}">
                <a16:creationId xmlns:a16="http://schemas.microsoft.com/office/drawing/2014/main" id="{3E2FC350-B8EF-ED49-D3C8-58287DB8BE82}"/>
              </a:ext>
            </a:extLst>
          </p:cNvPr>
          <p:cNvSpPr>
            <a:spLocks noGrp="1"/>
          </p:cNvSpPr>
          <p:nvPr>
            <p:ph type="title"/>
          </p:nvPr>
        </p:nvSpPr>
        <p:spPr>
          <a:xfrm>
            <a:off x="1136849" y="1348844"/>
            <a:ext cx="5716338" cy="3042706"/>
          </a:xfrm>
        </p:spPr>
        <p:txBody>
          <a:bodyPr vert="horz" lIns="91440" tIns="45720" rIns="91440" bIns="45720" rtlCol="0" anchor="ctr">
            <a:normAutofit/>
          </a:bodyPr>
          <a:lstStyle/>
          <a:p>
            <a:r>
              <a:rPr lang="en-US" sz="6000" dirty="0">
                <a:solidFill>
                  <a:schemeClr val="accent6"/>
                </a:solidFill>
              </a:rPr>
              <a:t>SEO Website</a:t>
            </a:r>
            <a:br>
              <a:rPr lang="en-US" sz="6000" dirty="0">
                <a:solidFill>
                  <a:schemeClr val="accent6"/>
                </a:solidFill>
              </a:rPr>
            </a:br>
            <a:r>
              <a:rPr lang="en-US" sz="6000" dirty="0">
                <a:solidFill>
                  <a:schemeClr val="accent6"/>
                </a:solidFill>
              </a:rPr>
              <a:t>Objectives </a:t>
            </a:r>
          </a:p>
        </p:txBody>
      </p:sp>
      <p:sp>
        <p:nvSpPr>
          <p:cNvPr id="33" name="Rectangle 32">
            <a:extLst>
              <a:ext uri="{FF2B5EF4-FFF2-40B4-BE49-F238E27FC236}">
                <a16:creationId xmlns:a16="http://schemas.microsoft.com/office/drawing/2014/main" id="{486F1C7C-0D59-4A57-B9FF-60AF2D0EC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5735DC8C-B370-4340-B37D-4472C16391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04BB8C-445B-49D4-853C-25A9312862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5B8EE3-9336-45C5-ACE9-280CCFD2F8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381E33E0-0D4A-02F7-4B88-483C1D18D84B}"/>
              </a:ext>
            </a:extLst>
          </p:cNvPr>
          <p:cNvSpPr>
            <a:spLocks noGrp="1"/>
          </p:cNvSpPr>
          <p:nvPr>
            <p:ph type="sldNum" sz="quarter" idx="12"/>
          </p:nvPr>
        </p:nvSpPr>
        <p:spPr>
          <a:xfrm>
            <a:off x="9253834" y="5858088"/>
            <a:ext cx="2111881" cy="228600"/>
          </a:xfrm>
        </p:spPr>
        <p:txBody>
          <a:bodyPr vert="horz" lIns="91440" tIns="45720" rIns="91440" bIns="45720" rtlCol="0" anchor="b">
            <a:normAutofit/>
          </a:bodyPr>
          <a:lstStyle/>
          <a:p>
            <a:pPr defTabSz="914400">
              <a:lnSpc>
                <a:spcPct val="90000"/>
              </a:lnSpc>
              <a:spcAft>
                <a:spcPts val="600"/>
              </a:spcAft>
            </a:pPr>
            <a:fld id="{B5CEABB6-07DC-46E8-9B57-56EC44A396E5}" type="slidenum">
              <a:rPr lang="en-US">
                <a:solidFill>
                  <a:srgbClr val="FFFFFF"/>
                </a:solidFill>
              </a:rPr>
              <a:pPr defTabSz="914400">
                <a:lnSpc>
                  <a:spcPct val="90000"/>
                </a:lnSpc>
                <a:spcAft>
                  <a:spcPts val="600"/>
                </a:spcAft>
              </a:pPr>
              <a:t>8</a:t>
            </a:fld>
            <a:endParaRPr lang="en-US">
              <a:solidFill>
                <a:srgbClr val="FFFFFF"/>
              </a:solidFill>
            </a:endParaRPr>
          </a:p>
        </p:txBody>
      </p:sp>
    </p:spTree>
    <p:extLst>
      <p:ext uri="{BB962C8B-B14F-4D97-AF65-F5344CB8AC3E}">
        <p14:creationId xmlns:p14="http://schemas.microsoft.com/office/powerpoint/2010/main" val="230323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p:txBody>
          <a:bodyPr vert="horz" lIns="91440" tIns="45720" rIns="91440" bIns="45720" rtlCol="0" anchor="ctr">
            <a:normAutofit/>
          </a:bodyPr>
          <a:lstStyle/>
          <a:p>
            <a:r>
              <a:rPr lang="en-US" sz="1800" b="1" dirty="0">
                <a:solidFill>
                  <a:schemeClr val="accent6"/>
                </a:solidFill>
              </a:rPr>
              <a:t>Strength</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p:txBody>
          <a:bodyPr/>
          <a:lstStyle/>
          <a:p>
            <a:r>
              <a:rPr lang="en-US" sz="1800" b="1" dirty="0">
                <a:solidFill>
                  <a:schemeClr val="accent6"/>
                </a:solidFill>
              </a:rPr>
              <a:t>Weakness</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p:txBody>
          <a:bodyPr/>
          <a:lstStyle/>
          <a:p>
            <a:r>
              <a:rPr lang="en-US" sz="1800" b="1" dirty="0">
                <a:solidFill>
                  <a:schemeClr val="accent6"/>
                </a:solidFill>
              </a:rPr>
              <a:t>opportunity</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p:txBody>
          <a:bodyPr/>
          <a:lstStyle/>
          <a:p>
            <a:r>
              <a:rPr lang="en-US" sz="1800" b="1" dirty="0">
                <a:solidFill>
                  <a:schemeClr val="accent6"/>
                </a:solidFill>
              </a:rPr>
              <a:t>Threats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3159757" y="1594478"/>
            <a:ext cx="5539095" cy="719744"/>
          </a:xfrm>
        </p:spPr>
        <p:txBody>
          <a:bodyPr>
            <a:normAutofit/>
          </a:bodyPr>
          <a:lstStyle/>
          <a:p>
            <a:r>
              <a:rPr lang="en-US" sz="1800" dirty="0">
                <a:solidFill>
                  <a:schemeClr val="accent6"/>
                </a:solidFill>
              </a:rPr>
              <a:t>Wayfair’s strength is focused on their competitive pricing and marketing strategy.</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3642650" y="2682564"/>
            <a:ext cx="5648106" cy="719744"/>
          </a:xfrm>
        </p:spPr>
        <p:txBody>
          <a:bodyPr>
            <a:normAutofit/>
          </a:bodyPr>
          <a:lstStyle/>
          <a:p>
            <a:r>
              <a:rPr lang="en-US" sz="1800" dirty="0">
                <a:solidFill>
                  <a:schemeClr val="accent6"/>
                </a:solidFill>
              </a:rPr>
              <a:t>Wayfair seems to struggle with cash flow and their trust in third party suppliers</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4109382" y="3744105"/>
            <a:ext cx="5539095" cy="816606"/>
          </a:xfrm>
        </p:spPr>
        <p:txBody>
          <a:bodyPr>
            <a:normAutofit/>
          </a:bodyPr>
          <a:lstStyle/>
          <a:p>
            <a:r>
              <a:rPr lang="en-US" sz="1800" dirty="0">
                <a:solidFill>
                  <a:schemeClr val="accent6"/>
                </a:solidFill>
              </a:rPr>
              <a:t>Luckily for Wayfair, e-commerce has continually been a positive trend.</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4639990" y="4824430"/>
            <a:ext cx="5539095" cy="816606"/>
          </a:xfrm>
        </p:spPr>
        <p:txBody>
          <a:bodyPr>
            <a:normAutofit/>
          </a:bodyPr>
          <a:lstStyle/>
          <a:p>
            <a:r>
              <a:rPr lang="en-US" sz="1800" dirty="0">
                <a:solidFill>
                  <a:schemeClr val="accent6"/>
                </a:solidFill>
              </a:rPr>
              <a:t>Major corporations in the furniture and home goods industry are a huge threat to Wayfair</a:t>
            </a: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p:txBody>
          <a:bodyPr/>
          <a:lstStyle/>
          <a:p>
            <a:r>
              <a:rPr lang="en-US" dirty="0"/>
              <a:t>20XX</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14" name="TextBox 13">
            <a:extLst>
              <a:ext uri="{FF2B5EF4-FFF2-40B4-BE49-F238E27FC236}">
                <a16:creationId xmlns:a16="http://schemas.microsoft.com/office/drawing/2014/main" id="{FF210E7B-71B0-932D-50D6-996C4A608C5C}"/>
              </a:ext>
            </a:extLst>
          </p:cNvPr>
          <p:cNvSpPr txBox="1"/>
          <p:nvPr/>
        </p:nvSpPr>
        <p:spPr>
          <a:xfrm>
            <a:off x="274320" y="708701"/>
            <a:ext cx="5010912" cy="461665"/>
          </a:xfrm>
          <a:prstGeom prst="rect">
            <a:avLst/>
          </a:prstGeom>
          <a:noFill/>
        </p:spPr>
        <p:txBody>
          <a:bodyPr wrap="square" rtlCol="0">
            <a:spAutoFit/>
          </a:bodyPr>
          <a:lstStyle/>
          <a:p>
            <a:r>
              <a:rPr lang="en-US" sz="2400" b="1" dirty="0">
                <a:solidFill>
                  <a:schemeClr val="accent6"/>
                </a:solidFill>
              </a:rPr>
              <a:t>SWOT Analysis – </a:t>
            </a:r>
            <a:r>
              <a:rPr lang="en-US" sz="2400" b="1" dirty="0">
                <a:solidFill>
                  <a:srgbClr val="FF0000"/>
                </a:solidFill>
              </a:rPr>
              <a:t>Wayfair LLC</a:t>
            </a:r>
          </a:p>
        </p:txBody>
      </p:sp>
      <p:cxnSp>
        <p:nvCxnSpPr>
          <p:cNvPr id="16" name="Straight Connector 15">
            <a:extLst>
              <a:ext uri="{FF2B5EF4-FFF2-40B4-BE49-F238E27FC236}">
                <a16:creationId xmlns:a16="http://schemas.microsoft.com/office/drawing/2014/main" id="{73BBB458-3AC0-9180-2D05-8F2E426BDB48}"/>
              </a:ext>
            </a:extLst>
          </p:cNvPr>
          <p:cNvCxnSpPr/>
          <p:nvPr/>
        </p:nvCxnSpPr>
        <p:spPr>
          <a:xfrm>
            <a:off x="274320" y="1199535"/>
            <a:ext cx="349143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134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Custom 2">
      <a:dk1>
        <a:sysClr val="windowText" lastClr="000000"/>
      </a:dk1>
      <a:lt1>
        <a:srgbClr val="000000"/>
      </a:lt1>
      <a:dk2>
        <a:srgbClr val="000000"/>
      </a:dk2>
      <a:lt2>
        <a:srgbClr val="00000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3.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TM03457510[[fn=Savon]]</Template>
  <TotalTime>903</TotalTime>
  <Words>1857</Words>
  <Application>Microsoft Office PowerPoint</Application>
  <PresentationFormat>Widescreen</PresentationFormat>
  <Paragraphs>308</Paragraphs>
  <Slides>35</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SimSun</vt:lpstr>
      <vt:lpstr>Calibri</vt:lpstr>
      <vt:lpstr>Century Gothic</vt:lpstr>
      <vt:lpstr>Courier New</vt:lpstr>
      <vt:lpstr>Garamond</vt:lpstr>
      <vt:lpstr>Söhne</vt:lpstr>
      <vt:lpstr>Times New Roman</vt:lpstr>
      <vt:lpstr>Savon</vt:lpstr>
      <vt:lpstr>Wayfair Seo Group Project</vt:lpstr>
      <vt:lpstr>PowerPoint Presentation</vt:lpstr>
      <vt:lpstr>Marketing Metrics</vt:lpstr>
      <vt:lpstr>Marketing Metrics</vt:lpstr>
      <vt:lpstr>Initial website audit</vt:lpstr>
      <vt:lpstr>PowerPoint Presentation</vt:lpstr>
      <vt:lpstr>PowerPoint Presentation</vt:lpstr>
      <vt:lpstr>SEO Website Objectives </vt:lpstr>
      <vt:lpstr>PowerPoint Presentation</vt:lpstr>
      <vt:lpstr>SEO OBJECTIVES</vt:lpstr>
      <vt:lpstr>PowerPoint Presentation</vt:lpstr>
      <vt:lpstr>PowerPoint Presentation</vt:lpstr>
      <vt:lpstr>PowerPoint Presentation</vt:lpstr>
      <vt:lpstr>PowerPoint Presentation</vt:lpstr>
      <vt:lpstr>PowerPoint Presentation</vt:lpstr>
      <vt:lpstr>Segmentation, targeting &amp; positioning</vt:lpstr>
      <vt:lpstr>PowerPoint Presentation</vt:lpstr>
      <vt:lpstr>PowerPoint Presentation</vt:lpstr>
      <vt:lpstr>Keyword research</vt:lpstr>
      <vt:lpstr>PowerPoint Presentation</vt:lpstr>
      <vt:lpstr>PowerPoint Presentation</vt:lpstr>
      <vt:lpstr>PowerPoint Presentation</vt:lpstr>
      <vt:lpstr>On-page seo strategies</vt:lpstr>
      <vt:lpstr>PowerPoint Presentation</vt:lpstr>
      <vt:lpstr>PowerPoint Presentation</vt:lpstr>
      <vt:lpstr>PowerPoint Presentation</vt:lpstr>
      <vt:lpstr>Off-page seo strategies</vt:lpstr>
      <vt:lpstr>PowerPoint Presentation</vt:lpstr>
      <vt:lpstr>Social Media Integration of Wayfair</vt:lpstr>
      <vt:lpstr>Social Media Integration of Wayfair</vt:lpstr>
      <vt:lpstr>Social Media Integration of Wayfair</vt:lpstr>
      <vt:lpstr>Social Media Integration of Wayfair</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Wayfair Seo Group Project</dc:title>
  <dc:creator>george barahona</dc:creator>
  <cp:lastModifiedBy>george barahona</cp:lastModifiedBy>
  <cp:revision>2</cp:revision>
  <dcterms:created xsi:type="dcterms:W3CDTF">2024-05-01T03:10:33Z</dcterms:created>
  <dcterms:modified xsi:type="dcterms:W3CDTF">2024-07-29T01:20:57Z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